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52"/>
  </p:notesMasterIdLst>
  <p:sldIdLst>
    <p:sldId id="256" r:id="rId2"/>
    <p:sldId id="257" r:id="rId3"/>
    <p:sldId id="258" r:id="rId4"/>
    <p:sldId id="282" r:id="rId5"/>
    <p:sldId id="283" r:id="rId6"/>
    <p:sldId id="284" r:id="rId7"/>
    <p:sldId id="285" r:id="rId8"/>
    <p:sldId id="286" r:id="rId9"/>
    <p:sldId id="287" r:id="rId10"/>
    <p:sldId id="288" r:id="rId11"/>
    <p:sldId id="303" r:id="rId12"/>
    <p:sldId id="307" r:id="rId13"/>
    <p:sldId id="305" r:id="rId14"/>
    <p:sldId id="308" r:id="rId15"/>
    <p:sldId id="306" r:id="rId16"/>
    <p:sldId id="304" r:id="rId17"/>
    <p:sldId id="296" r:id="rId18"/>
    <p:sldId id="292" r:id="rId19"/>
    <p:sldId id="298" r:id="rId20"/>
    <p:sldId id="309" r:id="rId21"/>
    <p:sldId id="310" r:id="rId22"/>
    <p:sldId id="311" r:id="rId23"/>
    <p:sldId id="312" r:id="rId24"/>
    <p:sldId id="313" r:id="rId25"/>
    <p:sldId id="314" r:id="rId26"/>
    <p:sldId id="259" r:id="rId27"/>
    <p:sldId id="280" r:id="rId28"/>
    <p:sldId id="289" r:id="rId29"/>
    <p:sldId id="290" r:id="rId30"/>
    <p:sldId id="281" r:id="rId31"/>
    <p:sldId id="291" r:id="rId32"/>
    <p:sldId id="260" r:id="rId33"/>
    <p:sldId id="323" r:id="rId34"/>
    <p:sldId id="324" r:id="rId35"/>
    <p:sldId id="297" r:id="rId36"/>
    <p:sldId id="302" r:id="rId37"/>
    <p:sldId id="301" r:id="rId38"/>
    <p:sldId id="293" r:id="rId39"/>
    <p:sldId id="273" r:id="rId40"/>
    <p:sldId id="321" r:id="rId41"/>
    <p:sldId id="295" r:id="rId42"/>
    <p:sldId id="277" r:id="rId43"/>
    <p:sldId id="278" r:id="rId44"/>
    <p:sldId id="315" r:id="rId45"/>
    <p:sldId id="318" r:id="rId46"/>
    <p:sldId id="319" r:id="rId47"/>
    <p:sldId id="320" r:id="rId48"/>
    <p:sldId id="322" r:id="rId49"/>
    <p:sldId id="264" r:id="rId50"/>
    <p:sldId id="275" r:id="rId51"/>
  </p:sldIdLst>
  <p:sldSz cx="9144000" cy="5143500" type="screen16x9"/>
  <p:notesSz cx="6858000" cy="9144000"/>
  <p:embeddedFontLst>
    <p:embeddedFont>
      <p:font typeface="Calibri" panose="020F0502020204030204" pitchFamily="34" charset="0"/>
      <p:regular r:id="rId53"/>
      <p:bold r:id="rId54"/>
      <p:italic r:id="rId55"/>
      <p:boldItalic r:id="rId56"/>
    </p:embeddedFont>
    <p:embeddedFont>
      <p:font typeface="Open Sans" panose="020F0502020204030204" pitchFamily="34" charset="0"/>
      <p:regular r:id="rId57"/>
      <p:bold r:id="rId58"/>
      <p:italic r:id="rId59"/>
      <p:boldItalic r:id="rId60"/>
    </p:embeddedFont>
    <p:embeddedFont>
      <p:font typeface="Raleway" panose="020F0502020204030204" pitchFamily="34" charset="0"/>
      <p:regular r:id="rId61"/>
      <p:bold r:id="rId62"/>
      <p:italic r:id="rId63"/>
      <p:boldItalic r:id="rId64"/>
    </p:embeddedFont>
    <p:embeddedFont>
      <p:font typeface="Raleway Thin" panose="020F0502020204030204" pitchFamily="34" charset="0"/>
      <p:regular r:id="rId65"/>
      <p:bold r:id="rId66"/>
      <p:italic r:id="rId67"/>
      <p:boldItalic r:id="rId68"/>
    </p:embeddedFont>
    <p:embeddedFont>
      <p:font typeface="Zilla Slab" panose="020F0502020204030204" pitchFamily="34" charset="0"/>
      <p:regular r:id="rId69"/>
      <p:bold r:id="rId70"/>
      <p:italic r:id="rId71"/>
      <p:boldItalic r:id="rId7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979"/>
    <p:restoredTop sz="94643"/>
  </p:normalViewPr>
  <p:slideViewPr>
    <p:cSldViewPr snapToGrid="0">
      <p:cViewPr varScale="1">
        <p:scale>
          <a:sx n="103" d="100"/>
          <a:sy n="103" d="100"/>
        </p:scale>
        <p:origin x="192" y="10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font" Target="fonts/font1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2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font" Target="fonts/font18.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86acc4432d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 name="Google Shape;81;g86acc4432d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530710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945553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808697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640682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502996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062547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86acc4432d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 name="Google Shape;81;g86acc4432d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87575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158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726364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86acc4432d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 name="Google Shape;81;g86acc4432d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67073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86acc4432d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86acc4432d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858853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1582966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1432219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86acc4432d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 name="Google Shape;81;g86acc4432d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782662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127343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218458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439167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565307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41053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86acc4432d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 name="Google Shape;69;g86acc4432d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86acc4432d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 name="Google Shape;81;g86acc4432d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926456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150065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86acc4432d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 name="Google Shape;69;g86acc4432d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932109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92845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7775699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86acc4432d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 name="Google Shape;69;g86acc4432d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14216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85e965b902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85e965b902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Preprints are complete drafts of scientific manuscripts that are freely shared online prior to peer review by the journals.</a:t>
            </a:r>
            <a:endParaRPr>
              <a:solidFill>
                <a:schemeClr val="dk1"/>
              </a:solidFill>
            </a:endParaRPr>
          </a:p>
          <a:p>
            <a:pPr marL="0" lvl="0" indent="0" algn="l" rtl="0">
              <a:spcBef>
                <a:spcPts val="0"/>
              </a:spcBef>
              <a:spcAft>
                <a:spcPts val="0"/>
              </a:spcAft>
              <a:buNone/>
            </a:pPr>
            <a:endParaRPr/>
          </a:p>
          <a:p>
            <a:pPr marL="0" lvl="0" indent="0" algn="l" rtl="0">
              <a:spcBef>
                <a:spcPts val="0"/>
              </a:spcBef>
              <a:spcAft>
                <a:spcPts val="0"/>
              </a:spcAft>
              <a:buNone/>
            </a:pPr>
            <a:r>
              <a:rPr lang="en"/>
              <a:t>We also accept dataset, presentation slides, student reports, conference proceedings, and posters</a:t>
            </a:r>
            <a:endParaRPr/>
          </a:p>
        </p:txBody>
      </p:sp>
    </p:spTree>
    <p:extLst>
      <p:ext uri="{BB962C8B-B14F-4D97-AF65-F5344CB8AC3E}">
        <p14:creationId xmlns:p14="http://schemas.microsoft.com/office/powerpoint/2010/main" val="32756673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86acc4432d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 name="Google Shape;69;g86acc4432d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60576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85e965b902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85e965b902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MY" dirty="0"/>
              <a:t>Most African are either speaking Arabic or French and they speaks more than 2 languages</a:t>
            </a:r>
            <a:br>
              <a:rPr lang="en-MY" dirty="0"/>
            </a:br>
            <a:r>
              <a:rPr lang="en-MY" dirty="0"/>
              <a:t>To increase the discoverability of African researches and showcase African scientists based on their field to the global community of scientists. </a:t>
            </a:r>
          </a:p>
          <a:p>
            <a:pPr marL="0" lvl="0" indent="0" algn="l" rtl="0">
              <a:spcBef>
                <a:spcPts val="0"/>
              </a:spcBef>
              <a:spcAft>
                <a:spcPts val="0"/>
              </a:spcAft>
              <a:buNone/>
            </a:pPr>
            <a:endParaRPr dirty="0"/>
          </a:p>
          <a:p>
            <a:pPr marL="0" lvl="0" indent="0" algn="l" rtl="0">
              <a:spcBef>
                <a:spcPts val="0"/>
              </a:spcBef>
              <a:spcAft>
                <a:spcPts val="0"/>
              </a:spcAft>
              <a:buNone/>
            </a:pPr>
            <a:r>
              <a:rPr lang="en" dirty="0"/>
              <a:t>We also accept dataset, presentation slides, student reports, conference proceedings, and posters</a:t>
            </a:r>
            <a:endParaRPr dirty="0"/>
          </a:p>
        </p:txBody>
      </p:sp>
    </p:spTree>
    <p:extLst>
      <p:ext uri="{BB962C8B-B14F-4D97-AF65-F5344CB8AC3E}">
        <p14:creationId xmlns:p14="http://schemas.microsoft.com/office/powerpoint/2010/main" val="4117129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604683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6feaa113cc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6feaa113cc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As we are working towards building our own repository that is</a:t>
            </a:r>
            <a:endParaRPr dirty="0"/>
          </a:p>
          <a:p>
            <a:pPr marL="457200" lvl="0" indent="-304800" algn="l" rtl="0">
              <a:lnSpc>
                <a:spcPct val="115000"/>
              </a:lnSpc>
              <a:spcBef>
                <a:spcPts val="0"/>
              </a:spcBef>
              <a:spcAft>
                <a:spcPts val="0"/>
              </a:spcAft>
              <a:buClr>
                <a:srgbClr val="24292E"/>
              </a:buClr>
              <a:buSzPts val="1200"/>
              <a:buChar char="●"/>
            </a:pPr>
            <a:r>
              <a:rPr lang="en" sz="1200" dirty="0">
                <a:solidFill>
                  <a:srgbClr val="24292E"/>
                </a:solidFill>
              </a:rPr>
              <a:t>owned by the African Science community</a:t>
            </a:r>
            <a:endParaRPr sz="1200" dirty="0">
              <a:solidFill>
                <a:srgbClr val="24292E"/>
              </a:solidFill>
            </a:endParaRPr>
          </a:p>
          <a:p>
            <a:pPr marL="457200" lvl="0" indent="-304800" algn="l" rtl="0">
              <a:lnSpc>
                <a:spcPct val="115000"/>
              </a:lnSpc>
              <a:spcBef>
                <a:spcPts val="0"/>
              </a:spcBef>
              <a:spcAft>
                <a:spcPts val="0"/>
              </a:spcAft>
              <a:buClr>
                <a:srgbClr val="24292E"/>
              </a:buClr>
              <a:buSzPts val="1200"/>
              <a:buChar char="●"/>
            </a:pPr>
            <a:r>
              <a:rPr lang="en" sz="1200" dirty="0">
                <a:solidFill>
                  <a:srgbClr val="24292E"/>
                </a:solidFill>
              </a:rPr>
              <a:t>hosted on African territory</a:t>
            </a:r>
            <a:endParaRPr sz="1200" dirty="0">
              <a:solidFill>
                <a:srgbClr val="24292E"/>
              </a:solidFill>
            </a:endParaRPr>
          </a:p>
          <a:p>
            <a:pPr marL="457200" lvl="0" indent="-304800" algn="l" rtl="0">
              <a:lnSpc>
                <a:spcPct val="115000"/>
              </a:lnSpc>
              <a:spcBef>
                <a:spcPts val="0"/>
              </a:spcBef>
              <a:spcAft>
                <a:spcPts val="0"/>
              </a:spcAft>
              <a:buClr>
                <a:srgbClr val="24292E"/>
              </a:buClr>
              <a:buSzPts val="1200"/>
              <a:buChar char="●"/>
            </a:pPr>
            <a:r>
              <a:rPr lang="en" sz="1200" dirty="0">
                <a:solidFill>
                  <a:srgbClr val="24292E"/>
                </a:solidFill>
              </a:rPr>
              <a:t>open source</a:t>
            </a:r>
            <a:endParaRPr sz="1200" dirty="0">
              <a:solidFill>
                <a:srgbClr val="24292E"/>
              </a:solidFill>
            </a:endParaRPr>
          </a:p>
          <a:p>
            <a:pPr marL="457200" lvl="0" indent="-304800" algn="l" rtl="0">
              <a:lnSpc>
                <a:spcPct val="115000"/>
              </a:lnSpc>
              <a:spcBef>
                <a:spcPts val="0"/>
              </a:spcBef>
              <a:spcAft>
                <a:spcPts val="0"/>
              </a:spcAft>
              <a:buClr>
                <a:srgbClr val="24292E"/>
              </a:buClr>
              <a:buSzPts val="1200"/>
              <a:buChar char="●"/>
            </a:pPr>
            <a:r>
              <a:rPr lang="en" sz="1200" dirty="0">
                <a:solidFill>
                  <a:srgbClr val="24292E"/>
                </a:solidFill>
              </a:rPr>
              <a:t>open access</a:t>
            </a:r>
            <a:endParaRPr sz="1200" dirty="0">
              <a:solidFill>
                <a:srgbClr val="24292E"/>
              </a:solidFill>
            </a:endParaRPr>
          </a:p>
          <a:p>
            <a:pPr marL="457200" lvl="0" indent="-304800" algn="l" rtl="0">
              <a:lnSpc>
                <a:spcPct val="115000"/>
              </a:lnSpc>
              <a:spcBef>
                <a:spcPts val="0"/>
              </a:spcBef>
              <a:spcAft>
                <a:spcPts val="0"/>
              </a:spcAft>
              <a:buClr>
                <a:srgbClr val="24292E"/>
              </a:buClr>
              <a:buSzPts val="1200"/>
              <a:buChar char="●"/>
            </a:pPr>
            <a:r>
              <a:rPr lang="en" sz="1200" dirty="0">
                <a:solidFill>
                  <a:srgbClr val="24292E"/>
                </a:solidFill>
              </a:rPr>
              <a:t>free for users</a:t>
            </a:r>
            <a:br>
              <a:rPr lang="en" dirty="0"/>
            </a:br>
            <a:r>
              <a:rPr lang="en" dirty="0"/>
              <a:t>-Hosting institution based in Africa for African researchers to deposit and save their research work</a:t>
            </a:r>
            <a:br>
              <a:rPr lang="en" dirty="0"/>
            </a:br>
            <a:r>
              <a:rPr lang="en" dirty="0"/>
              <a:t>-Aim for African research Infrastructure- any scientist in the continent can access what is in the server. </a:t>
            </a:r>
            <a:endParaRPr dirty="0"/>
          </a:p>
          <a:p>
            <a:pPr marL="0" lvl="0" indent="0" algn="l" rtl="0">
              <a:spcBef>
                <a:spcPts val="1200"/>
              </a:spcBef>
              <a:spcAft>
                <a:spcPts val="0"/>
              </a:spcAft>
              <a:buNone/>
            </a:pPr>
            <a:r>
              <a:rPr lang="en" dirty="0"/>
              <a:t>- to ensure accessibility and discoverability for any scientist in the continent </a:t>
            </a:r>
            <a:endParaRPr dirty="0"/>
          </a:p>
        </p:txBody>
      </p:sp>
    </p:spTree>
    <p:extLst>
      <p:ext uri="{BB962C8B-B14F-4D97-AF65-F5344CB8AC3E}">
        <p14:creationId xmlns:p14="http://schemas.microsoft.com/office/powerpoint/2010/main" val="6492277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65566cb722_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65566cb722_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How preprint support African scientists discoverability, making their work more visible and download </a:t>
            </a:r>
            <a:br>
              <a:rPr lang="en" dirty="0"/>
            </a:br>
            <a:br>
              <a:rPr lang="en" dirty="0"/>
            </a:br>
            <a:endParaRPr dirty="0"/>
          </a:p>
        </p:txBody>
      </p:sp>
    </p:spTree>
    <p:extLst>
      <p:ext uri="{BB962C8B-B14F-4D97-AF65-F5344CB8AC3E}">
        <p14:creationId xmlns:p14="http://schemas.microsoft.com/office/powerpoint/2010/main" val="9480352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86acc4432d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 name="Google Shape;69;g86acc4432d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0874915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543308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472137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446211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889181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 name="Google Shape;12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842763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9"/>
        <p:cNvGrpSpPr/>
        <p:nvPr/>
      </p:nvGrpSpPr>
      <p:grpSpPr>
        <a:xfrm>
          <a:off x="0" y="0"/>
          <a:ext cx="0" cy="0"/>
          <a:chOff x="0" y="0"/>
          <a:chExt cx="0" cy="0"/>
        </a:xfrm>
      </p:grpSpPr>
      <p:sp>
        <p:nvSpPr>
          <p:cNvPr id="1270" name="Google Shape;1270;g6ff9eafc65_1_1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1" name="Google Shape;1271;g6ff9eafc65_1_1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46496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707074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98990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999746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86acc4432d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 name="Google Shape;81;g86acc4432d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599643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86acc4432d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 name="Google Shape;81;g86acc4432d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993549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6" name="Google Shape;16;p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7" name="Google Shape;17;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0" name="Google Shape;20;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3" name="Google Shape;23;p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jpeg"/></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hyperlink" Target="https://info.africarxiv.org"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11.xml"/><Relationship Id="rId5" Type="http://schemas.openxmlformats.org/officeDocument/2006/relationships/image" Target="../media/image23.png"/><Relationship Id="rId4" Type="http://schemas.openxmlformats.org/officeDocument/2006/relationships/hyperlink" Target="https://info.africarxiv.org/partners/"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1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https://osf.io/preprints/africarxiv/ahv2t/"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publicationethics.org/"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hyperlink" Target="http://oaspa.org/" TargetMode="External"/><Relationship Id="rId4" Type="http://schemas.openxmlformats.org/officeDocument/2006/relationships/hyperlink" Target="https://doaj.org/"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s://www.scopus.com/sources" TargetMode="External"/><Relationship Id="rId5" Type="http://schemas.openxmlformats.org/officeDocument/2006/relationships/image" Target="../media/image30.png"/><Relationship Id="rId4" Type="http://schemas.openxmlformats.org/officeDocument/2006/relationships/hyperlink" Target="https://mjl.clarivate.com/home" TargetMode="External"/></Relationships>
</file>

<file path=ppt/slides/_rels/slide4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0" y="1039350"/>
            <a:ext cx="8520600" cy="1532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sz="2800" dirty="0">
                <a:solidFill>
                  <a:schemeClr val="dk2"/>
                </a:solidFill>
              </a:rPr>
              <a:t>How to write a good scientific paper for publication </a:t>
            </a:r>
            <a:endParaRPr sz="2800" dirty="0">
              <a:solidFill>
                <a:schemeClr val="dk2"/>
              </a:solidFill>
            </a:endParaRPr>
          </a:p>
          <a:p>
            <a:pPr marL="0" lvl="0" indent="0" algn="ctr" rtl="0">
              <a:lnSpc>
                <a:spcPct val="100000"/>
              </a:lnSpc>
              <a:spcBef>
                <a:spcPts val="0"/>
              </a:spcBef>
              <a:spcAft>
                <a:spcPts val="0"/>
              </a:spcAft>
              <a:buSzPts val="5200"/>
              <a:buNone/>
            </a:pPr>
            <a:r>
              <a:rPr lang="en" sz="4800" dirty="0"/>
              <a:t>Writing Compelling Papers</a:t>
            </a:r>
            <a:endParaRPr sz="4800" dirty="0"/>
          </a:p>
        </p:txBody>
      </p:sp>
      <p:sp>
        <p:nvSpPr>
          <p:cNvPr id="55" name="Google Shape;55;p13"/>
          <p:cNvSpPr txBox="1">
            <a:spLocks noGrp="1"/>
          </p:cNvSpPr>
          <p:nvPr>
            <p:ph type="subTitle" idx="1"/>
          </p:nvPr>
        </p:nvSpPr>
        <p:spPr>
          <a:xfrm>
            <a:off x="311700" y="2733163"/>
            <a:ext cx="8520600" cy="1532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dirty="0"/>
              <a:t>Umar Ahmad</a:t>
            </a:r>
            <a:endParaRPr dirty="0"/>
          </a:p>
          <a:p>
            <a:pPr marL="0" lvl="0" indent="0" algn="ctr" rtl="0">
              <a:lnSpc>
                <a:spcPct val="100000"/>
              </a:lnSpc>
              <a:spcBef>
                <a:spcPts val="0"/>
              </a:spcBef>
              <a:spcAft>
                <a:spcPts val="0"/>
              </a:spcAft>
              <a:buSzPts val="2800"/>
              <a:buNone/>
            </a:pPr>
            <a:br>
              <a:rPr lang="en" dirty="0"/>
            </a:br>
            <a:r>
              <a:rPr lang="en" dirty="0"/>
              <a:t>August 4, 2020</a:t>
            </a:r>
            <a:endParaRPr dirty="0"/>
          </a:p>
        </p:txBody>
      </p:sp>
      <p:pic>
        <p:nvPicPr>
          <p:cNvPr id="56" name="Google Shape;56;p13"/>
          <p:cNvPicPr preferRelativeResize="0"/>
          <p:nvPr/>
        </p:nvPicPr>
        <p:blipFill rotWithShape="1">
          <a:blip r:embed="rId3">
            <a:alphaModFix/>
          </a:blip>
          <a:srcRect/>
          <a:stretch/>
        </p:blipFill>
        <p:spPr>
          <a:xfrm>
            <a:off x="3764837" y="4697800"/>
            <a:ext cx="272850" cy="272850"/>
          </a:xfrm>
          <a:prstGeom prst="rect">
            <a:avLst/>
          </a:prstGeom>
          <a:noFill/>
          <a:ln>
            <a:noFill/>
          </a:ln>
        </p:spPr>
      </p:pic>
      <p:sp>
        <p:nvSpPr>
          <p:cNvPr id="57" name="Google Shape;57;p13"/>
          <p:cNvSpPr txBox="1"/>
          <p:nvPr/>
        </p:nvSpPr>
        <p:spPr>
          <a:xfrm>
            <a:off x="4018078" y="4626625"/>
            <a:ext cx="1730400" cy="41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dirty="0"/>
              <a:t>@babasaraki01</a:t>
            </a:r>
            <a:endParaRPr sz="1600" b="0" i="0" u="none" strike="noStrike" cap="none" dirty="0">
              <a:solidFill>
                <a:srgbClr val="000000"/>
              </a:solidFill>
              <a:latin typeface="Arial"/>
              <a:ea typeface="Arial"/>
              <a:cs typeface="Arial"/>
              <a:sym typeface="Arial"/>
            </a:endParaRPr>
          </a:p>
        </p:txBody>
      </p:sp>
      <p:pic>
        <p:nvPicPr>
          <p:cNvPr id="58" name="Google Shape;58;p13"/>
          <p:cNvPicPr preferRelativeResize="0"/>
          <p:nvPr/>
        </p:nvPicPr>
        <p:blipFill>
          <a:blip r:embed="rId4">
            <a:alphaModFix/>
          </a:blip>
          <a:stretch>
            <a:fillRect/>
          </a:stretch>
        </p:blipFill>
        <p:spPr>
          <a:xfrm>
            <a:off x="0" y="0"/>
            <a:ext cx="1166375" cy="967775"/>
          </a:xfrm>
          <a:prstGeom prst="rect">
            <a:avLst/>
          </a:prstGeom>
          <a:noFill/>
          <a:ln>
            <a:noFill/>
          </a:ln>
        </p:spPr>
      </p:pic>
      <p:pic>
        <p:nvPicPr>
          <p:cNvPr id="59" name="Google Shape;59;p13"/>
          <p:cNvPicPr preferRelativeResize="0"/>
          <p:nvPr/>
        </p:nvPicPr>
        <p:blipFill>
          <a:blip r:embed="rId5">
            <a:alphaModFix/>
          </a:blip>
          <a:stretch>
            <a:fillRect/>
          </a:stretch>
        </p:blipFill>
        <p:spPr>
          <a:xfrm>
            <a:off x="7413600" y="0"/>
            <a:ext cx="1730400" cy="838525"/>
          </a:xfrm>
          <a:prstGeom prst="rect">
            <a:avLst/>
          </a:prstGeom>
          <a:noFill/>
          <a:ln>
            <a:noFill/>
          </a:ln>
        </p:spPr>
      </p:pic>
      <p:pic>
        <p:nvPicPr>
          <p:cNvPr id="60" name="Google Shape;60;p13"/>
          <p:cNvPicPr preferRelativeResize="0"/>
          <p:nvPr/>
        </p:nvPicPr>
        <p:blipFill>
          <a:blip r:embed="rId6">
            <a:alphaModFix/>
          </a:blip>
          <a:stretch>
            <a:fillRect/>
          </a:stretch>
        </p:blipFill>
        <p:spPr>
          <a:xfrm>
            <a:off x="311700" y="4265563"/>
            <a:ext cx="2455148" cy="828712"/>
          </a:xfrm>
          <a:prstGeom prst="rect">
            <a:avLst/>
          </a:prstGeom>
          <a:noFill/>
          <a:ln>
            <a:noFill/>
          </a:ln>
        </p:spPr>
      </p:pic>
      <p:pic>
        <p:nvPicPr>
          <p:cNvPr id="11" name="Google Shape;65;p13">
            <a:extLst>
              <a:ext uri="{FF2B5EF4-FFF2-40B4-BE49-F238E27FC236}">
                <a16:creationId xmlns:a16="http://schemas.microsoft.com/office/drawing/2014/main" id="{900BFF07-4A14-DD43-86AA-1C1890A86D47}"/>
              </a:ext>
            </a:extLst>
          </p:cNvPr>
          <p:cNvPicPr preferRelativeResize="0"/>
          <p:nvPr/>
        </p:nvPicPr>
        <p:blipFill rotWithShape="1">
          <a:blip r:embed="rId7">
            <a:alphaModFix/>
          </a:blip>
          <a:srcRect/>
          <a:stretch/>
        </p:blipFill>
        <p:spPr>
          <a:xfrm>
            <a:off x="8069087" y="4700225"/>
            <a:ext cx="763213" cy="26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dirty="0" err="1"/>
              <a:t>IMRaD</a:t>
            </a:r>
            <a:r>
              <a:rPr lang="en" dirty="0"/>
              <a:t> format</a:t>
            </a:r>
            <a:endParaRPr dirty="0"/>
          </a:p>
        </p:txBody>
      </p:sp>
      <p:graphicFrame>
        <p:nvGraphicFramePr>
          <p:cNvPr id="6" name="Table 6">
            <a:extLst>
              <a:ext uri="{FF2B5EF4-FFF2-40B4-BE49-F238E27FC236}">
                <a16:creationId xmlns:a16="http://schemas.microsoft.com/office/drawing/2014/main" id="{6FD32BFD-BB71-AB40-93BF-DD213E4186B6}"/>
              </a:ext>
            </a:extLst>
          </p:cNvPr>
          <p:cNvGraphicFramePr>
            <a:graphicFrameLocks noGrp="1"/>
          </p:cNvGraphicFramePr>
          <p:nvPr>
            <p:extLst>
              <p:ext uri="{D42A27DB-BD31-4B8C-83A1-F6EECF244321}">
                <p14:modId xmlns:p14="http://schemas.microsoft.com/office/powerpoint/2010/main" val="638253506"/>
              </p:ext>
            </p:extLst>
          </p:nvPr>
        </p:nvGraphicFramePr>
        <p:xfrm>
          <a:off x="1524000" y="1273810"/>
          <a:ext cx="6096000" cy="2595880"/>
        </p:xfrm>
        <a:graphic>
          <a:graphicData uri="http://schemas.openxmlformats.org/drawingml/2006/table">
            <a:tbl>
              <a:tblPr firstRow="1" bandRow="1">
                <a:tableStyleId>{0E3FDE45-AF77-4B5C-9715-49D594BDF05E}</a:tableStyleId>
              </a:tblPr>
              <a:tblGrid>
                <a:gridCol w="3048000">
                  <a:extLst>
                    <a:ext uri="{9D8B030D-6E8A-4147-A177-3AD203B41FA5}">
                      <a16:colId xmlns:a16="http://schemas.microsoft.com/office/drawing/2014/main" val="894642450"/>
                    </a:ext>
                  </a:extLst>
                </a:gridCol>
                <a:gridCol w="3048000">
                  <a:extLst>
                    <a:ext uri="{9D8B030D-6E8A-4147-A177-3AD203B41FA5}">
                      <a16:colId xmlns:a16="http://schemas.microsoft.com/office/drawing/2014/main" val="1878334690"/>
                    </a:ext>
                  </a:extLst>
                </a:gridCol>
              </a:tblGrid>
              <a:tr h="370840">
                <a:tc>
                  <a:txBody>
                    <a:bodyPr/>
                    <a:lstStyle/>
                    <a:p>
                      <a:r>
                        <a:rPr lang="en-GB" dirty="0"/>
                        <a:t>Title, authors and affiliation etc</a:t>
                      </a:r>
                    </a:p>
                  </a:txBody>
                  <a:tcPr/>
                </a:tc>
                <a:tc>
                  <a:txBody>
                    <a:bodyPr/>
                    <a:lstStyle/>
                    <a:p>
                      <a:r>
                        <a:rPr lang="en-GB" dirty="0"/>
                        <a:t>1 page </a:t>
                      </a:r>
                    </a:p>
                  </a:txBody>
                  <a:tcPr/>
                </a:tc>
                <a:extLst>
                  <a:ext uri="{0D108BD9-81ED-4DB2-BD59-A6C34878D82A}">
                    <a16:rowId xmlns:a16="http://schemas.microsoft.com/office/drawing/2014/main" val="483962383"/>
                  </a:ext>
                </a:extLst>
              </a:tr>
              <a:tr h="370840">
                <a:tc>
                  <a:txBody>
                    <a:bodyPr/>
                    <a:lstStyle/>
                    <a:p>
                      <a:r>
                        <a:rPr lang="en-GB" dirty="0"/>
                        <a:t>Introduction </a:t>
                      </a:r>
                    </a:p>
                  </a:txBody>
                  <a:tcPr/>
                </a:tc>
                <a:tc>
                  <a:txBody>
                    <a:bodyPr/>
                    <a:lstStyle/>
                    <a:p>
                      <a:r>
                        <a:rPr lang="en-GB" dirty="0"/>
                        <a:t>1 to 2 pages </a:t>
                      </a:r>
                    </a:p>
                  </a:txBody>
                  <a:tcPr/>
                </a:tc>
                <a:extLst>
                  <a:ext uri="{0D108BD9-81ED-4DB2-BD59-A6C34878D82A}">
                    <a16:rowId xmlns:a16="http://schemas.microsoft.com/office/drawing/2014/main" val="1861836027"/>
                  </a:ext>
                </a:extLst>
              </a:tr>
              <a:tr h="370840">
                <a:tc>
                  <a:txBody>
                    <a:bodyPr/>
                    <a:lstStyle/>
                    <a:p>
                      <a:r>
                        <a:rPr lang="en-GB" dirty="0"/>
                        <a:t>Materials and Methods </a:t>
                      </a:r>
                    </a:p>
                  </a:txBody>
                  <a:tcPr/>
                </a:tc>
                <a:tc>
                  <a:txBody>
                    <a:bodyPr/>
                    <a:lstStyle/>
                    <a:p>
                      <a:r>
                        <a:rPr lang="en-GB" dirty="0"/>
                        <a:t>2 to 4 pages </a:t>
                      </a:r>
                    </a:p>
                  </a:txBody>
                  <a:tcPr/>
                </a:tc>
                <a:extLst>
                  <a:ext uri="{0D108BD9-81ED-4DB2-BD59-A6C34878D82A}">
                    <a16:rowId xmlns:a16="http://schemas.microsoft.com/office/drawing/2014/main" val="2740949275"/>
                  </a:ext>
                </a:extLst>
              </a:tr>
              <a:tr h="370840">
                <a:tc>
                  <a:txBody>
                    <a:bodyPr/>
                    <a:lstStyle/>
                    <a:p>
                      <a:r>
                        <a:rPr lang="en-GB" dirty="0"/>
                        <a:t>Results </a:t>
                      </a:r>
                    </a:p>
                  </a:txBody>
                  <a:tcPr/>
                </a:tc>
                <a:tc>
                  <a:txBody>
                    <a:bodyPr/>
                    <a:lstStyle/>
                    <a:p>
                      <a:r>
                        <a:rPr lang="en-GB" dirty="0"/>
                        <a:t>2 to 4 pages </a:t>
                      </a:r>
                    </a:p>
                  </a:txBody>
                  <a:tcPr/>
                </a:tc>
                <a:extLst>
                  <a:ext uri="{0D108BD9-81ED-4DB2-BD59-A6C34878D82A}">
                    <a16:rowId xmlns:a16="http://schemas.microsoft.com/office/drawing/2014/main" val="1445740061"/>
                  </a:ext>
                </a:extLst>
              </a:tr>
              <a:tr h="370840">
                <a:tc>
                  <a:txBody>
                    <a:bodyPr/>
                    <a:lstStyle/>
                    <a:p>
                      <a:r>
                        <a:rPr lang="en-GB" dirty="0"/>
                        <a:t>Discussion </a:t>
                      </a:r>
                    </a:p>
                  </a:txBody>
                  <a:tcPr/>
                </a:tc>
                <a:tc>
                  <a:txBody>
                    <a:bodyPr/>
                    <a:lstStyle/>
                    <a:p>
                      <a:r>
                        <a:rPr lang="en-GB" dirty="0"/>
                        <a:t>2 to 3 pages </a:t>
                      </a:r>
                    </a:p>
                  </a:txBody>
                  <a:tcPr/>
                </a:tc>
                <a:extLst>
                  <a:ext uri="{0D108BD9-81ED-4DB2-BD59-A6C34878D82A}">
                    <a16:rowId xmlns:a16="http://schemas.microsoft.com/office/drawing/2014/main" val="3788270395"/>
                  </a:ext>
                </a:extLst>
              </a:tr>
              <a:tr h="370840">
                <a:tc>
                  <a:txBody>
                    <a:bodyPr/>
                    <a:lstStyle/>
                    <a:p>
                      <a:r>
                        <a:rPr lang="en-GB" dirty="0"/>
                        <a:t>Figures and Tables </a:t>
                      </a:r>
                    </a:p>
                  </a:txBody>
                  <a:tcPr/>
                </a:tc>
                <a:tc>
                  <a:txBody>
                    <a:bodyPr/>
                    <a:lstStyle/>
                    <a:p>
                      <a:r>
                        <a:rPr lang="en-GB" dirty="0"/>
                        <a:t>Maximum of 6</a:t>
                      </a:r>
                    </a:p>
                  </a:txBody>
                  <a:tcPr/>
                </a:tc>
                <a:extLst>
                  <a:ext uri="{0D108BD9-81ED-4DB2-BD59-A6C34878D82A}">
                    <a16:rowId xmlns:a16="http://schemas.microsoft.com/office/drawing/2014/main" val="307479146"/>
                  </a:ext>
                </a:extLst>
              </a:tr>
              <a:tr h="370840">
                <a:tc>
                  <a:txBody>
                    <a:bodyPr/>
                    <a:lstStyle/>
                    <a:p>
                      <a:r>
                        <a:rPr lang="en-GB" dirty="0"/>
                        <a:t>References </a:t>
                      </a:r>
                    </a:p>
                  </a:txBody>
                  <a:tcPr/>
                </a:tc>
                <a:tc>
                  <a:txBody>
                    <a:bodyPr/>
                    <a:lstStyle/>
                    <a:p>
                      <a:r>
                        <a:rPr lang="en-GB" dirty="0"/>
                        <a:t>20 – 35 lists </a:t>
                      </a:r>
                    </a:p>
                  </a:txBody>
                  <a:tcPr/>
                </a:tc>
                <a:extLst>
                  <a:ext uri="{0D108BD9-81ED-4DB2-BD59-A6C34878D82A}">
                    <a16:rowId xmlns:a16="http://schemas.microsoft.com/office/drawing/2014/main" val="2294570565"/>
                  </a:ext>
                </a:extLst>
              </a:tr>
            </a:tbl>
          </a:graphicData>
        </a:graphic>
      </p:graphicFrame>
    </p:spTree>
    <p:extLst>
      <p:ext uri="{BB962C8B-B14F-4D97-AF65-F5344CB8AC3E}">
        <p14:creationId xmlns:p14="http://schemas.microsoft.com/office/powerpoint/2010/main" val="529566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13763"/>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Results </a:t>
            </a:r>
            <a:endParaRPr dirty="0"/>
          </a:p>
        </p:txBody>
      </p:sp>
      <p:sp>
        <p:nvSpPr>
          <p:cNvPr id="78" name="Google Shape;78;p16"/>
          <p:cNvSpPr txBox="1">
            <a:spLocks noGrp="1"/>
          </p:cNvSpPr>
          <p:nvPr>
            <p:ph type="body" idx="1"/>
          </p:nvPr>
        </p:nvSpPr>
        <p:spPr>
          <a:xfrm>
            <a:off x="118464" y="844304"/>
            <a:ext cx="3972688" cy="2103847"/>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r>
              <a:rPr lang="en-MY" sz="1500" dirty="0">
                <a:solidFill>
                  <a:srgbClr val="000000"/>
                </a:solidFill>
              </a:rPr>
              <a:t>Overall: -</a:t>
            </a:r>
          </a:p>
          <a:p>
            <a:pPr marL="139700" lvl="0" indent="0" algn="l" rtl="0">
              <a:lnSpc>
                <a:spcPct val="115000"/>
              </a:lnSpc>
              <a:spcBef>
                <a:spcPts val="0"/>
              </a:spcBef>
              <a:spcAft>
                <a:spcPts val="0"/>
              </a:spcAft>
              <a:buClr>
                <a:srgbClr val="000000"/>
              </a:buClr>
              <a:buSzPts val="1400"/>
              <a:buNone/>
            </a:pPr>
            <a:endParaRPr lang="en-MY" sz="1500" dirty="0">
              <a:solidFill>
                <a:srgbClr val="000000"/>
              </a:solidFill>
            </a:endParaRPr>
          </a:p>
          <a:p>
            <a:pPr lvl="0">
              <a:buClr>
                <a:schemeClr val="dk1"/>
              </a:buClr>
            </a:pPr>
            <a:r>
              <a:rPr lang="en-GB" sz="1500" dirty="0">
                <a:solidFill>
                  <a:schemeClr val="tx1"/>
                </a:solidFill>
              </a:rPr>
              <a:t>The major scientific contribution of your study</a:t>
            </a:r>
          </a:p>
          <a:p>
            <a:pPr lvl="0">
              <a:buClr>
                <a:schemeClr val="dk1"/>
              </a:buClr>
            </a:pPr>
            <a:endParaRPr lang="en-GB" sz="1500" dirty="0">
              <a:solidFill>
                <a:schemeClr val="tx1"/>
              </a:solidFill>
            </a:endParaRPr>
          </a:p>
          <a:p>
            <a:pPr lvl="0">
              <a:buClr>
                <a:schemeClr val="dk1"/>
              </a:buClr>
            </a:pPr>
            <a:r>
              <a:rPr lang="en-GB" sz="1500" dirty="0">
                <a:solidFill>
                  <a:schemeClr val="tx1"/>
                </a:solidFill>
              </a:rPr>
              <a:t>Answer the aims directly </a:t>
            </a:r>
          </a:p>
          <a:p>
            <a:pPr lvl="0">
              <a:buClr>
                <a:schemeClr val="dk1"/>
              </a:buClr>
            </a:pPr>
            <a:endParaRPr lang="en" sz="1500" dirty="0">
              <a:solidFill>
                <a:schemeClr val="tx1"/>
              </a:solidFill>
            </a:endParaRPr>
          </a:p>
          <a:p>
            <a:pPr marL="457200" lvl="0" indent="-317500" algn="l" rtl="0">
              <a:lnSpc>
                <a:spcPct val="115000"/>
              </a:lnSpc>
              <a:spcBef>
                <a:spcPts val="0"/>
              </a:spcBef>
              <a:spcAft>
                <a:spcPts val="0"/>
              </a:spcAft>
              <a:buClr>
                <a:schemeClr val="dk1"/>
              </a:buClr>
              <a:buSzPts val="1400"/>
              <a:buChar char="●"/>
            </a:pPr>
            <a:r>
              <a:rPr lang="en" sz="1500" dirty="0">
                <a:solidFill>
                  <a:schemeClr val="dk1"/>
                </a:solidFill>
              </a:rPr>
              <a:t>It represents the core findings that may be of interest to scientific community</a:t>
            </a:r>
          </a:p>
          <a:p>
            <a:pPr marL="457200" lvl="0" indent="-317500" algn="l" rtl="0">
              <a:lnSpc>
                <a:spcPct val="115000"/>
              </a:lnSpc>
              <a:spcBef>
                <a:spcPts val="0"/>
              </a:spcBef>
              <a:spcAft>
                <a:spcPts val="0"/>
              </a:spcAft>
              <a:buClr>
                <a:schemeClr val="dk1"/>
              </a:buClr>
              <a:buSzPts val="1400"/>
              <a:buChar char="●"/>
            </a:pPr>
            <a:endParaRPr lang="en" sz="1500"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 sz="1500" dirty="0">
                <a:solidFill>
                  <a:schemeClr val="dk1"/>
                </a:solidFill>
              </a:rPr>
              <a:t>Do not repeat numbers from the tables </a:t>
            </a:r>
            <a:r>
              <a:rPr lang="en-MY" sz="1500" dirty="0">
                <a:solidFill>
                  <a:schemeClr val="dk1"/>
                </a:solidFill>
              </a:rPr>
              <a:t>in the text. </a:t>
            </a:r>
          </a:p>
          <a:p>
            <a:pPr marL="457200" lvl="0" indent="-317500" algn="l" rtl="0">
              <a:lnSpc>
                <a:spcPct val="115000"/>
              </a:lnSpc>
              <a:spcBef>
                <a:spcPts val="0"/>
              </a:spcBef>
              <a:spcAft>
                <a:spcPts val="0"/>
              </a:spcAft>
              <a:buClr>
                <a:schemeClr val="dk1"/>
              </a:buClr>
              <a:buSzPts val="1400"/>
              <a:buChar char="●"/>
            </a:pPr>
            <a:endParaRPr lang="en-MY" sz="1500"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MY" sz="1500" dirty="0">
                <a:solidFill>
                  <a:schemeClr val="dk1"/>
                </a:solidFill>
              </a:rPr>
              <a:t>Create scientific table &amp; quality figures figures </a:t>
            </a:r>
            <a:endParaRPr lang="en" sz="1500" dirty="0">
              <a:solidFill>
                <a:schemeClr val="dk1"/>
              </a:solidFill>
            </a:endParaRPr>
          </a:p>
          <a:p>
            <a:pPr marL="0" lvl="0" indent="0" algn="l" rtl="0">
              <a:lnSpc>
                <a:spcPct val="115000"/>
              </a:lnSpc>
              <a:spcBef>
                <a:spcPts val="0"/>
              </a:spcBef>
              <a:spcAft>
                <a:spcPts val="0"/>
              </a:spcAft>
              <a:buSzPts val="1400"/>
              <a:buNone/>
            </a:pPr>
            <a:endParaRPr sz="1500" dirty="0">
              <a:solidFill>
                <a:srgbClr val="000000"/>
              </a:solidFill>
            </a:endParaRPr>
          </a:p>
        </p:txBody>
      </p:sp>
      <p:sp>
        <p:nvSpPr>
          <p:cNvPr id="11" name="Google Shape;78;p16">
            <a:extLst>
              <a:ext uri="{FF2B5EF4-FFF2-40B4-BE49-F238E27FC236}">
                <a16:creationId xmlns:a16="http://schemas.microsoft.com/office/drawing/2014/main" id="{9362311B-59C3-F44A-B6C7-869CD2E277C4}"/>
              </a:ext>
            </a:extLst>
          </p:cNvPr>
          <p:cNvSpPr txBox="1">
            <a:spLocks/>
          </p:cNvSpPr>
          <p:nvPr/>
        </p:nvSpPr>
        <p:spPr>
          <a:xfrm>
            <a:off x="4136820" y="500113"/>
            <a:ext cx="4888716" cy="341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endParaRPr lang="en-MY" sz="1500" dirty="0">
              <a:solidFill>
                <a:srgbClr val="000000"/>
              </a:solidFill>
            </a:endParaRPr>
          </a:p>
          <a:p>
            <a:pPr marL="0" indent="0">
              <a:buFont typeface="Arial"/>
              <a:buNone/>
            </a:pPr>
            <a:r>
              <a:rPr lang="en-MY" sz="1500" dirty="0">
                <a:solidFill>
                  <a:srgbClr val="000000"/>
                </a:solidFill>
              </a:rPr>
              <a:t>   Content :-</a:t>
            </a:r>
          </a:p>
          <a:p>
            <a:pPr marL="0" indent="0">
              <a:buFont typeface="Arial"/>
              <a:buNone/>
            </a:pPr>
            <a:endParaRPr lang="en-MY" sz="1500" dirty="0">
              <a:solidFill>
                <a:srgbClr val="000000"/>
              </a:solidFill>
            </a:endParaRPr>
          </a:p>
          <a:p>
            <a:pPr>
              <a:buClr>
                <a:srgbClr val="000000"/>
              </a:buClr>
            </a:pPr>
            <a:r>
              <a:rPr lang="en-MY" sz="1500" dirty="0">
                <a:solidFill>
                  <a:srgbClr val="000000"/>
                </a:solidFill>
              </a:rPr>
              <a:t>Results section should report </a:t>
            </a:r>
          </a:p>
          <a:p>
            <a:pPr marL="596900" lvl="1" indent="0">
              <a:spcBef>
                <a:spcPts val="0"/>
              </a:spcBef>
              <a:buClr>
                <a:srgbClr val="000000"/>
              </a:buClr>
              <a:buSzPts val="1400"/>
              <a:buFont typeface="Arial"/>
              <a:buNone/>
            </a:pPr>
            <a:r>
              <a:rPr lang="en-MY" sz="1500" dirty="0">
                <a:solidFill>
                  <a:srgbClr val="000000"/>
                </a:solidFill>
              </a:rPr>
              <a:t>- Your main findings and important ones</a:t>
            </a:r>
          </a:p>
          <a:p>
            <a:pPr marL="596900" lvl="1" indent="0">
              <a:spcBef>
                <a:spcPts val="0"/>
              </a:spcBef>
              <a:buClr>
                <a:srgbClr val="000000"/>
              </a:buClr>
              <a:buSzPts val="1400"/>
              <a:buFont typeface="Arial"/>
              <a:buNone/>
            </a:pPr>
            <a:r>
              <a:rPr lang="en-MY" sz="1500" dirty="0">
                <a:solidFill>
                  <a:srgbClr val="000000"/>
                </a:solidFill>
              </a:rPr>
              <a:t>- Point or direct the reader to the data shown in figures and tables </a:t>
            </a:r>
          </a:p>
          <a:p>
            <a:pPr marL="882650" lvl="1" indent="-285750">
              <a:spcBef>
                <a:spcPts val="0"/>
              </a:spcBef>
              <a:buClr>
                <a:srgbClr val="000000"/>
              </a:buClr>
              <a:buSzPts val="1400"/>
              <a:buFontTx/>
              <a:buChar char="-"/>
            </a:pPr>
            <a:r>
              <a:rPr lang="en-MY" sz="1500" dirty="0">
                <a:solidFill>
                  <a:srgbClr val="000000"/>
                </a:solidFill>
              </a:rPr>
              <a:t>Include control results </a:t>
            </a:r>
          </a:p>
          <a:p>
            <a:pPr marL="882650" lvl="1" indent="-285750">
              <a:spcBef>
                <a:spcPts val="0"/>
              </a:spcBef>
              <a:buClr>
                <a:srgbClr val="000000"/>
              </a:buClr>
              <a:buSzPts val="1400"/>
              <a:buFontTx/>
              <a:buChar char="-"/>
            </a:pPr>
            <a:r>
              <a:rPr lang="en-MY" sz="1500" dirty="0">
                <a:solidFill>
                  <a:srgbClr val="000000"/>
                </a:solidFill>
              </a:rPr>
              <a:t>Place results that answer the question of the paper at the beginning</a:t>
            </a:r>
          </a:p>
          <a:p>
            <a:pPr marL="882650" lvl="1" indent="-285750">
              <a:spcBef>
                <a:spcPts val="0"/>
              </a:spcBef>
              <a:buClr>
                <a:srgbClr val="000000"/>
              </a:buClr>
              <a:buSzPts val="1400"/>
              <a:buFontTx/>
              <a:buChar char="-"/>
            </a:pPr>
            <a:r>
              <a:rPr lang="en-MY" sz="1500" dirty="0">
                <a:solidFill>
                  <a:srgbClr val="000000"/>
                </a:solidFill>
              </a:rPr>
              <a:t>Report from most to least import findings</a:t>
            </a:r>
          </a:p>
          <a:p>
            <a:pPr marL="882650" lvl="1" indent="-285750">
              <a:spcBef>
                <a:spcPts val="0"/>
              </a:spcBef>
              <a:buClr>
                <a:srgbClr val="000000"/>
              </a:buClr>
              <a:buSzPts val="1400"/>
              <a:buFontTx/>
              <a:buChar char="-"/>
            </a:pPr>
            <a:r>
              <a:rPr lang="en-MY" sz="1500" dirty="0">
                <a:solidFill>
                  <a:srgbClr val="000000"/>
                </a:solidFill>
              </a:rPr>
              <a:t>Interpret the data for the readers</a:t>
            </a:r>
          </a:p>
          <a:p>
            <a:pPr marL="882650" lvl="1" indent="-285750">
              <a:spcBef>
                <a:spcPts val="0"/>
              </a:spcBef>
              <a:buClr>
                <a:srgbClr val="000000"/>
              </a:buClr>
              <a:buSzPts val="1400"/>
              <a:buFontTx/>
              <a:buChar char="-"/>
            </a:pPr>
            <a:r>
              <a:rPr lang="en-MY" sz="1500" dirty="0">
                <a:solidFill>
                  <a:srgbClr val="000000"/>
                </a:solidFill>
              </a:rPr>
              <a:t>State purpose, background experiments, approach, results and interpretations</a:t>
            </a:r>
          </a:p>
          <a:p>
            <a:pPr marL="882650" lvl="1" indent="-285750">
              <a:spcBef>
                <a:spcPts val="0"/>
              </a:spcBef>
              <a:buClr>
                <a:srgbClr val="000000"/>
              </a:buClr>
              <a:buSzPts val="1400"/>
              <a:buFontTx/>
              <a:buChar char="-"/>
            </a:pPr>
            <a:r>
              <a:rPr lang="en-MY" sz="1500" dirty="0">
                <a:solidFill>
                  <a:srgbClr val="000000"/>
                </a:solidFill>
              </a:rPr>
              <a:t>Used past tense for results but present tense for descriptive papers </a:t>
            </a:r>
          </a:p>
          <a:p>
            <a:pPr marL="596900" lvl="1" indent="0">
              <a:spcBef>
                <a:spcPts val="0"/>
              </a:spcBef>
              <a:buClr>
                <a:srgbClr val="000000"/>
              </a:buClr>
              <a:buSzPts val="1400"/>
              <a:buNone/>
            </a:pPr>
            <a:endParaRPr lang="en-MY" sz="1500" dirty="0">
              <a:solidFill>
                <a:srgbClr val="000000"/>
              </a:solidFill>
            </a:endParaRPr>
          </a:p>
          <a:p>
            <a:pPr marL="882650" lvl="1" indent="-285750">
              <a:spcBef>
                <a:spcPts val="0"/>
              </a:spcBef>
              <a:buClr>
                <a:srgbClr val="000000"/>
              </a:buClr>
              <a:buSzPts val="1400"/>
              <a:buFontTx/>
              <a:buChar char="-"/>
            </a:pPr>
            <a:endParaRPr lang="en-MY" sz="1500" dirty="0">
              <a:solidFill>
                <a:srgbClr val="000000"/>
              </a:solidFill>
            </a:endParaRPr>
          </a:p>
        </p:txBody>
      </p:sp>
    </p:spTree>
    <p:extLst>
      <p:ext uri="{BB962C8B-B14F-4D97-AF65-F5344CB8AC3E}">
        <p14:creationId xmlns:p14="http://schemas.microsoft.com/office/powerpoint/2010/main" val="1145105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13763"/>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Organise the results into segments </a:t>
            </a:r>
            <a:endParaRPr dirty="0"/>
          </a:p>
        </p:txBody>
      </p:sp>
      <p:sp>
        <p:nvSpPr>
          <p:cNvPr id="78" name="Google Shape;78;p16"/>
          <p:cNvSpPr txBox="1">
            <a:spLocks noGrp="1"/>
          </p:cNvSpPr>
          <p:nvPr>
            <p:ph type="body" idx="1"/>
          </p:nvPr>
        </p:nvSpPr>
        <p:spPr>
          <a:xfrm>
            <a:off x="465305" y="867952"/>
            <a:ext cx="6550350" cy="2103847"/>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r>
              <a:rPr lang="en-MY" sz="1500" dirty="0">
                <a:solidFill>
                  <a:srgbClr val="000000"/>
                </a:solidFill>
              </a:rPr>
              <a:t>Each segments should cover one long paragraph that contains </a:t>
            </a:r>
            <a:r>
              <a:rPr lang="en-MY" sz="1500" b="1" i="1" dirty="0">
                <a:solidFill>
                  <a:srgbClr val="000000"/>
                </a:solidFill>
              </a:rPr>
              <a:t>four essential components:</a:t>
            </a:r>
          </a:p>
          <a:p>
            <a:pPr marL="139700" lvl="0" indent="0" algn="l" rtl="0">
              <a:lnSpc>
                <a:spcPct val="115000"/>
              </a:lnSpc>
              <a:spcBef>
                <a:spcPts val="0"/>
              </a:spcBef>
              <a:spcAft>
                <a:spcPts val="0"/>
              </a:spcAft>
              <a:buClr>
                <a:srgbClr val="000000"/>
              </a:buClr>
              <a:buSzPts val="1400"/>
              <a:buNone/>
            </a:pPr>
            <a:endParaRPr lang="en-MY" sz="1500" dirty="0">
              <a:solidFill>
                <a:srgbClr val="000000"/>
              </a:solidFill>
            </a:endParaRPr>
          </a:p>
          <a:p>
            <a:pPr>
              <a:buClr>
                <a:schemeClr val="dk1"/>
              </a:buClr>
            </a:pPr>
            <a:r>
              <a:rPr lang="en-GB" sz="1500" dirty="0">
                <a:solidFill>
                  <a:schemeClr val="tx1"/>
                </a:solidFill>
              </a:rPr>
              <a:t>Background of experiment (when needed but optional)</a:t>
            </a:r>
          </a:p>
          <a:p>
            <a:pPr marL="139700" lvl="0" indent="0">
              <a:buClr>
                <a:schemeClr val="dk1"/>
              </a:buClr>
              <a:buNone/>
            </a:pPr>
            <a:endParaRPr lang="en-GB" sz="1500" dirty="0">
              <a:solidFill>
                <a:schemeClr val="tx1"/>
              </a:solidFill>
            </a:endParaRPr>
          </a:p>
          <a:p>
            <a:pPr lvl="0">
              <a:buClr>
                <a:schemeClr val="dk1"/>
              </a:buClr>
            </a:pPr>
            <a:r>
              <a:rPr lang="en-GB" sz="1500" dirty="0">
                <a:solidFill>
                  <a:schemeClr val="tx1"/>
                </a:solidFill>
              </a:rPr>
              <a:t>Purpose</a:t>
            </a:r>
          </a:p>
          <a:p>
            <a:pPr lvl="0">
              <a:buClr>
                <a:schemeClr val="dk1"/>
              </a:buClr>
            </a:pPr>
            <a:endParaRPr lang="en-GB" sz="1500" dirty="0">
              <a:solidFill>
                <a:schemeClr val="tx1"/>
              </a:solidFill>
            </a:endParaRPr>
          </a:p>
          <a:p>
            <a:pPr lvl="0">
              <a:buClr>
                <a:schemeClr val="dk1"/>
              </a:buClr>
            </a:pPr>
            <a:r>
              <a:rPr lang="en-GB" sz="1500" dirty="0">
                <a:solidFill>
                  <a:schemeClr val="tx1"/>
                </a:solidFill>
              </a:rPr>
              <a:t>Experimental approach </a:t>
            </a:r>
          </a:p>
          <a:p>
            <a:pPr lvl="0">
              <a:buClr>
                <a:schemeClr val="dk1"/>
              </a:buClr>
            </a:pPr>
            <a:endParaRPr lang="en" sz="1500" dirty="0">
              <a:solidFill>
                <a:schemeClr val="tx1"/>
              </a:solidFill>
            </a:endParaRPr>
          </a:p>
          <a:p>
            <a:pPr marL="457200" lvl="0" indent="-317500" algn="l" rtl="0">
              <a:lnSpc>
                <a:spcPct val="115000"/>
              </a:lnSpc>
              <a:spcBef>
                <a:spcPts val="0"/>
              </a:spcBef>
              <a:spcAft>
                <a:spcPts val="0"/>
              </a:spcAft>
              <a:buClr>
                <a:schemeClr val="dk1"/>
              </a:buClr>
              <a:buSzPts val="1400"/>
              <a:buChar char="●"/>
            </a:pPr>
            <a:r>
              <a:rPr lang="en" sz="1500" dirty="0">
                <a:solidFill>
                  <a:schemeClr val="dk1"/>
                </a:solidFill>
              </a:rPr>
              <a:t>Results </a:t>
            </a:r>
          </a:p>
          <a:p>
            <a:pPr marL="457200" lvl="0" indent="-317500" algn="l" rtl="0">
              <a:lnSpc>
                <a:spcPct val="115000"/>
              </a:lnSpc>
              <a:spcBef>
                <a:spcPts val="0"/>
              </a:spcBef>
              <a:spcAft>
                <a:spcPts val="0"/>
              </a:spcAft>
              <a:buClr>
                <a:schemeClr val="dk1"/>
              </a:buClr>
              <a:buSzPts val="1400"/>
              <a:buChar char="●"/>
            </a:pPr>
            <a:endParaRPr lang="en" sz="1500"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GB" sz="1500" dirty="0">
                <a:solidFill>
                  <a:schemeClr val="dk1"/>
                </a:solidFill>
              </a:rPr>
              <a:t>Interpretations of results </a:t>
            </a:r>
            <a:endParaRPr lang="en-MY" sz="1500" dirty="0">
              <a:solidFill>
                <a:schemeClr val="dk1"/>
              </a:solidFill>
            </a:endParaRPr>
          </a:p>
          <a:p>
            <a:pPr marL="457200" lvl="0" indent="-317500" algn="l" rtl="0">
              <a:lnSpc>
                <a:spcPct val="115000"/>
              </a:lnSpc>
              <a:spcBef>
                <a:spcPts val="0"/>
              </a:spcBef>
              <a:spcAft>
                <a:spcPts val="0"/>
              </a:spcAft>
              <a:buClr>
                <a:schemeClr val="dk1"/>
              </a:buClr>
              <a:buSzPts val="1400"/>
              <a:buChar char="●"/>
            </a:pPr>
            <a:endParaRPr lang="en-MY" sz="1500" dirty="0">
              <a:solidFill>
                <a:schemeClr val="dk1"/>
              </a:solidFill>
            </a:endParaRPr>
          </a:p>
          <a:p>
            <a:pPr marL="0" lvl="0" indent="0" algn="l" rtl="0">
              <a:lnSpc>
                <a:spcPct val="115000"/>
              </a:lnSpc>
              <a:spcBef>
                <a:spcPts val="0"/>
              </a:spcBef>
              <a:spcAft>
                <a:spcPts val="0"/>
              </a:spcAft>
              <a:buSzPts val="1400"/>
              <a:buNone/>
            </a:pPr>
            <a:endParaRPr sz="1500" dirty="0">
              <a:solidFill>
                <a:srgbClr val="000000"/>
              </a:solidFill>
            </a:endParaRPr>
          </a:p>
        </p:txBody>
      </p:sp>
    </p:spTree>
    <p:extLst>
      <p:ext uri="{BB962C8B-B14F-4D97-AF65-F5344CB8AC3E}">
        <p14:creationId xmlns:p14="http://schemas.microsoft.com/office/powerpoint/2010/main" val="1001110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13763"/>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Good examples of data interpretation  </a:t>
            </a:r>
            <a:endParaRPr dirty="0"/>
          </a:p>
        </p:txBody>
      </p:sp>
      <p:sp>
        <p:nvSpPr>
          <p:cNvPr id="78" name="Google Shape;78;p16"/>
          <p:cNvSpPr txBox="1">
            <a:spLocks noGrp="1"/>
          </p:cNvSpPr>
          <p:nvPr>
            <p:ph type="body" idx="1"/>
          </p:nvPr>
        </p:nvSpPr>
        <p:spPr>
          <a:xfrm>
            <a:off x="118464" y="844304"/>
            <a:ext cx="3972688" cy="210384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GB" sz="1500" b="1" i="1" dirty="0">
                <a:solidFill>
                  <a:srgbClr val="000000"/>
                </a:solidFill>
              </a:rPr>
              <a:t>Wrong </a:t>
            </a:r>
          </a:p>
          <a:p>
            <a:pPr marL="0" lvl="0" indent="0" algn="l" rtl="0">
              <a:lnSpc>
                <a:spcPct val="115000"/>
              </a:lnSpc>
              <a:spcBef>
                <a:spcPts val="0"/>
              </a:spcBef>
              <a:spcAft>
                <a:spcPts val="0"/>
              </a:spcAft>
              <a:buSzPts val="1400"/>
              <a:buNone/>
            </a:pPr>
            <a:endParaRPr lang="en-GB" sz="1500" i="1" dirty="0">
              <a:solidFill>
                <a:srgbClr val="000000"/>
              </a:solidFill>
            </a:endParaRPr>
          </a:p>
          <a:p>
            <a:pPr marL="0" lvl="0" indent="0" algn="l" rtl="0">
              <a:lnSpc>
                <a:spcPct val="115000"/>
              </a:lnSpc>
              <a:spcBef>
                <a:spcPts val="0"/>
              </a:spcBef>
              <a:spcAft>
                <a:spcPts val="0"/>
              </a:spcAft>
              <a:buSzPts val="1400"/>
              <a:buNone/>
            </a:pPr>
            <a:r>
              <a:rPr lang="en-GB" sz="1500" i="1" dirty="0">
                <a:solidFill>
                  <a:srgbClr val="000000"/>
                </a:solidFill>
              </a:rPr>
              <a:t>Presenting data without interpretation </a:t>
            </a:r>
          </a:p>
          <a:p>
            <a:pPr marL="0" lvl="0" indent="0" algn="l" rtl="0">
              <a:lnSpc>
                <a:spcPct val="115000"/>
              </a:lnSpc>
              <a:spcBef>
                <a:spcPts val="0"/>
              </a:spcBef>
              <a:spcAft>
                <a:spcPts val="0"/>
              </a:spcAft>
              <a:buSzPts val="1400"/>
              <a:buNone/>
            </a:pPr>
            <a:endParaRPr lang="en-GB" sz="1500" i="1" dirty="0">
              <a:solidFill>
                <a:srgbClr val="000000"/>
              </a:solidFill>
            </a:endParaRPr>
          </a:p>
          <a:p>
            <a:pPr marL="0" lvl="0" indent="0" algn="l" rtl="0">
              <a:lnSpc>
                <a:spcPct val="115000"/>
              </a:lnSpc>
              <a:spcBef>
                <a:spcPts val="0"/>
              </a:spcBef>
              <a:spcAft>
                <a:spcPts val="0"/>
              </a:spcAft>
              <a:buSzPts val="1400"/>
              <a:buNone/>
            </a:pPr>
            <a:r>
              <a:rPr lang="en-GB" sz="1500" dirty="0">
                <a:solidFill>
                  <a:srgbClr val="000000"/>
                </a:solidFill>
              </a:rPr>
              <a:t>Heart </a:t>
            </a:r>
            <a:r>
              <a:rPr lang="en-GB" sz="1500" b="1" dirty="0">
                <a:solidFill>
                  <a:srgbClr val="000000"/>
                </a:solidFill>
              </a:rPr>
              <a:t>rate was 100 beats per minute</a:t>
            </a:r>
            <a:r>
              <a:rPr lang="en-GB" sz="1500" dirty="0">
                <a:solidFill>
                  <a:srgbClr val="000000"/>
                </a:solidFill>
              </a:rPr>
              <a:t> after digitalis was added (Figure 3)</a:t>
            </a:r>
            <a:endParaRPr sz="1500" dirty="0">
              <a:solidFill>
                <a:srgbClr val="000000"/>
              </a:solidFill>
            </a:endParaRPr>
          </a:p>
        </p:txBody>
      </p:sp>
      <p:sp>
        <p:nvSpPr>
          <p:cNvPr id="5" name="Google Shape;78;p16">
            <a:extLst>
              <a:ext uri="{FF2B5EF4-FFF2-40B4-BE49-F238E27FC236}">
                <a16:creationId xmlns:a16="http://schemas.microsoft.com/office/drawing/2014/main" id="{2A532485-79C1-284E-AED2-AE72862636E0}"/>
              </a:ext>
            </a:extLst>
          </p:cNvPr>
          <p:cNvSpPr txBox="1">
            <a:spLocks/>
          </p:cNvSpPr>
          <p:nvPr/>
        </p:nvSpPr>
        <p:spPr>
          <a:xfrm>
            <a:off x="4393547" y="786463"/>
            <a:ext cx="3972688" cy="210384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r>
              <a:rPr lang="en-GB" sz="1500" b="1" i="1" dirty="0">
                <a:solidFill>
                  <a:srgbClr val="000000"/>
                </a:solidFill>
              </a:rPr>
              <a:t>Correct  I</a:t>
            </a:r>
          </a:p>
          <a:p>
            <a:pPr marL="0" indent="0">
              <a:buFont typeface="Arial"/>
              <a:buNone/>
            </a:pPr>
            <a:endParaRPr lang="en-GB" sz="1500" i="1" dirty="0">
              <a:solidFill>
                <a:srgbClr val="000000"/>
              </a:solidFill>
            </a:endParaRPr>
          </a:p>
          <a:p>
            <a:pPr marL="0" indent="0">
              <a:buFont typeface="Arial"/>
              <a:buNone/>
            </a:pPr>
            <a:r>
              <a:rPr lang="en-GB" sz="1500" dirty="0">
                <a:solidFill>
                  <a:srgbClr val="000000"/>
                </a:solidFill>
              </a:rPr>
              <a:t>Heart rate </a:t>
            </a:r>
            <a:r>
              <a:rPr lang="en-GB" sz="1500" b="1" i="1" dirty="0">
                <a:solidFill>
                  <a:srgbClr val="000000"/>
                </a:solidFill>
              </a:rPr>
              <a:t>increased to 100 beats per minute</a:t>
            </a:r>
            <a:r>
              <a:rPr lang="en-GB" sz="1500" dirty="0">
                <a:solidFill>
                  <a:srgbClr val="000000"/>
                </a:solidFill>
              </a:rPr>
              <a:t> after digitalis was added (Figure 3)</a:t>
            </a:r>
          </a:p>
        </p:txBody>
      </p:sp>
      <p:sp>
        <p:nvSpPr>
          <p:cNvPr id="6" name="Google Shape;78;p16">
            <a:extLst>
              <a:ext uri="{FF2B5EF4-FFF2-40B4-BE49-F238E27FC236}">
                <a16:creationId xmlns:a16="http://schemas.microsoft.com/office/drawing/2014/main" id="{40C7E408-E2FA-FF46-8FFE-CA7A0A96FC24}"/>
              </a:ext>
            </a:extLst>
          </p:cNvPr>
          <p:cNvSpPr txBox="1">
            <a:spLocks/>
          </p:cNvSpPr>
          <p:nvPr/>
        </p:nvSpPr>
        <p:spPr>
          <a:xfrm>
            <a:off x="3066506" y="2890310"/>
            <a:ext cx="3972688" cy="210384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r>
              <a:rPr lang="en-GB" sz="1500" b="1" i="1" dirty="0">
                <a:solidFill>
                  <a:srgbClr val="000000"/>
                </a:solidFill>
              </a:rPr>
              <a:t>Correct  II</a:t>
            </a:r>
          </a:p>
          <a:p>
            <a:pPr marL="0" indent="0">
              <a:buFont typeface="Arial"/>
              <a:buNone/>
            </a:pPr>
            <a:endParaRPr lang="en-GB" sz="1500" i="1" dirty="0">
              <a:solidFill>
                <a:srgbClr val="000000"/>
              </a:solidFill>
            </a:endParaRPr>
          </a:p>
          <a:p>
            <a:pPr marL="0" indent="0">
              <a:buFont typeface="Arial"/>
              <a:buNone/>
            </a:pPr>
            <a:r>
              <a:rPr lang="en-GB" sz="1500" dirty="0">
                <a:solidFill>
                  <a:srgbClr val="000000"/>
                </a:solidFill>
              </a:rPr>
              <a:t>Heart rate </a:t>
            </a:r>
            <a:r>
              <a:rPr lang="en-GB" sz="1500" b="1" i="1" dirty="0">
                <a:solidFill>
                  <a:srgbClr val="000000"/>
                </a:solidFill>
              </a:rPr>
              <a:t>increased from 60 to 100 beats per minute</a:t>
            </a:r>
            <a:r>
              <a:rPr lang="en-GB" sz="1500" dirty="0">
                <a:solidFill>
                  <a:srgbClr val="000000"/>
                </a:solidFill>
              </a:rPr>
              <a:t> after digitalis was added (Figure 3)</a:t>
            </a:r>
          </a:p>
        </p:txBody>
      </p:sp>
    </p:spTree>
    <p:extLst>
      <p:ext uri="{BB962C8B-B14F-4D97-AF65-F5344CB8AC3E}">
        <p14:creationId xmlns:p14="http://schemas.microsoft.com/office/powerpoint/2010/main" val="40500048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13763"/>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Signals for the reader in </a:t>
            </a:r>
            <a:r>
              <a:rPr lang="en-GB" b="1" dirty="0"/>
              <a:t>Results</a:t>
            </a:r>
            <a:r>
              <a:rPr lang="en-GB" dirty="0"/>
              <a:t> </a:t>
            </a:r>
            <a:endParaRPr dirty="0"/>
          </a:p>
        </p:txBody>
      </p:sp>
      <p:graphicFrame>
        <p:nvGraphicFramePr>
          <p:cNvPr id="4" name="Table 4">
            <a:extLst>
              <a:ext uri="{FF2B5EF4-FFF2-40B4-BE49-F238E27FC236}">
                <a16:creationId xmlns:a16="http://schemas.microsoft.com/office/drawing/2014/main" id="{7C4DB3B4-57F2-AF40-9427-307923A69920}"/>
              </a:ext>
            </a:extLst>
          </p:cNvPr>
          <p:cNvGraphicFramePr>
            <a:graphicFrameLocks noGrp="1"/>
          </p:cNvGraphicFramePr>
          <p:nvPr/>
        </p:nvGraphicFramePr>
        <p:xfrm>
          <a:off x="740978" y="1493564"/>
          <a:ext cx="7925784" cy="2642046"/>
        </p:xfrm>
        <a:graphic>
          <a:graphicData uri="http://schemas.openxmlformats.org/drawingml/2006/table">
            <a:tbl>
              <a:tblPr firstRow="1" bandRow="1">
                <a:tableStyleId>{0E3FDE45-AF77-4B5C-9715-49D594BDF05E}</a:tableStyleId>
              </a:tblPr>
              <a:tblGrid>
                <a:gridCol w="1899746">
                  <a:extLst>
                    <a:ext uri="{9D8B030D-6E8A-4147-A177-3AD203B41FA5}">
                      <a16:colId xmlns:a16="http://schemas.microsoft.com/office/drawing/2014/main" val="3091341123"/>
                    </a:ext>
                  </a:extLst>
                </a:gridCol>
                <a:gridCol w="2349062">
                  <a:extLst>
                    <a:ext uri="{9D8B030D-6E8A-4147-A177-3AD203B41FA5}">
                      <a16:colId xmlns:a16="http://schemas.microsoft.com/office/drawing/2014/main" val="1729901736"/>
                    </a:ext>
                  </a:extLst>
                </a:gridCol>
                <a:gridCol w="1695530">
                  <a:extLst>
                    <a:ext uri="{9D8B030D-6E8A-4147-A177-3AD203B41FA5}">
                      <a16:colId xmlns:a16="http://schemas.microsoft.com/office/drawing/2014/main" val="1588497617"/>
                    </a:ext>
                  </a:extLst>
                </a:gridCol>
                <a:gridCol w="1981446">
                  <a:extLst>
                    <a:ext uri="{9D8B030D-6E8A-4147-A177-3AD203B41FA5}">
                      <a16:colId xmlns:a16="http://schemas.microsoft.com/office/drawing/2014/main" val="2590166747"/>
                    </a:ext>
                  </a:extLst>
                </a:gridCol>
              </a:tblGrid>
              <a:tr h="500774">
                <a:tc>
                  <a:txBody>
                    <a:bodyPr/>
                    <a:lstStyle/>
                    <a:p>
                      <a:r>
                        <a:rPr lang="en-GB" dirty="0"/>
                        <a:t>Purpose/Questions</a:t>
                      </a:r>
                    </a:p>
                  </a:txBody>
                  <a:tcPr/>
                </a:tc>
                <a:tc>
                  <a:txBody>
                    <a:bodyPr/>
                    <a:lstStyle/>
                    <a:p>
                      <a:r>
                        <a:rPr lang="en-GB" dirty="0"/>
                        <a:t>Experimental approach </a:t>
                      </a:r>
                    </a:p>
                  </a:txBody>
                  <a:tcPr/>
                </a:tc>
                <a:tc>
                  <a:txBody>
                    <a:bodyPr/>
                    <a:lstStyle/>
                    <a:p>
                      <a:r>
                        <a:rPr lang="en-GB" dirty="0"/>
                        <a:t>Results </a:t>
                      </a:r>
                    </a:p>
                  </a:txBody>
                  <a:tcPr/>
                </a:tc>
                <a:tc>
                  <a:txBody>
                    <a:bodyPr/>
                    <a:lstStyle/>
                    <a:p>
                      <a:r>
                        <a:rPr lang="en-GB" dirty="0"/>
                        <a:t>Interpretations </a:t>
                      </a:r>
                    </a:p>
                  </a:txBody>
                  <a:tcPr/>
                </a:tc>
                <a:extLst>
                  <a:ext uri="{0D108BD9-81ED-4DB2-BD59-A6C34878D82A}">
                    <a16:rowId xmlns:a16="http://schemas.microsoft.com/office/drawing/2014/main" val="1440831473"/>
                  </a:ext>
                </a:extLst>
              </a:tr>
              <a:tr h="535318">
                <a:tc>
                  <a:txBody>
                    <a:bodyPr/>
                    <a:lstStyle/>
                    <a:p>
                      <a:r>
                        <a:rPr lang="en-GB" dirty="0"/>
                        <a:t>To establish if…</a:t>
                      </a:r>
                    </a:p>
                  </a:txBody>
                  <a:tcPr/>
                </a:tc>
                <a:tc>
                  <a:txBody>
                    <a:bodyPr/>
                    <a:lstStyle/>
                    <a:p>
                      <a:r>
                        <a:rPr lang="en-GB" dirty="0"/>
                        <a:t>..we did …</a:t>
                      </a:r>
                    </a:p>
                  </a:txBody>
                  <a:tcPr/>
                </a:tc>
                <a:tc>
                  <a:txBody>
                    <a:bodyPr/>
                    <a:lstStyle/>
                    <a:p>
                      <a:r>
                        <a:rPr lang="en-GB" dirty="0"/>
                        <a:t>We found…</a:t>
                      </a:r>
                    </a:p>
                  </a:txBody>
                  <a:tcPr/>
                </a:tc>
                <a:tc>
                  <a:txBody>
                    <a:bodyPr/>
                    <a:lstStyle/>
                    <a:p>
                      <a:r>
                        <a:rPr lang="en-GB" dirty="0"/>
                        <a:t>, indicating that…</a:t>
                      </a:r>
                    </a:p>
                  </a:txBody>
                  <a:tcPr/>
                </a:tc>
                <a:extLst>
                  <a:ext uri="{0D108BD9-81ED-4DB2-BD59-A6C34878D82A}">
                    <a16:rowId xmlns:a16="http://schemas.microsoft.com/office/drawing/2014/main" val="604023533"/>
                  </a:ext>
                </a:extLst>
              </a:tr>
              <a:tr h="535318">
                <a:tc>
                  <a:txBody>
                    <a:bodyPr/>
                    <a:lstStyle/>
                    <a:p>
                      <a:r>
                        <a:rPr lang="en-GB" dirty="0"/>
                        <a:t>To determine …</a:t>
                      </a:r>
                    </a:p>
                  </a:txBody>
                  <a:tcPr/>
                </a:tc>
                <a:tc>
                  <a:txBody>
                    <a:bodyPr/>
                    <a:lstStyle/>
                    <a:p>
                      <a:r>
                        <a:rPr lang="en-GB" dirty="0"/>
                        <a:t>X was subjected to…</a:t>
                      </a:r>
                    </a:p>
                  </a:txBody>
                  <a:tcPr/>
                </a:tc>
                <a:tc>
                  <a:txBody>
                    <a:bodyPr/>
                    <a:lstStyle/>
                    <a:p>
                      <a:r>
                        <a:rPr lang="en-GB" dirty="0"/>
                        <a:t>We observed …</a:t>
                      </a:r>
                    </a:p>
                  </a:txBody>
                  <a:tcPr/>
                </a:tc>
                <a:tc>
                  <a:txBody>
                    <a:bodyPr/>
                    <a:lstStyle/>
                    <a:p>
                      <a:r>
                        <a:rPr lang="en-GB" dirty="0"/>
                        <a:t>, consistent with…</a:t>
                      </a:r>
                    </a:p>
                  </a:txBody>
                  <a:tcPr/>
                </a:tc>
                <a:extLst>
                  <a:ext uri="{0D108BD9-81ED-4DB2-BD59-A6C34878D82A}">
                    <a16:rowId xmlns:a16="http://schemas.microsoft.com/office/drawing/2014/main" val="940001292"/>
                  </a:ext>
                </a:extLst>
              </a:tr>
              <a:tr h="535318">
                <a:tc>
                  <a:txBody>
                    <a:bodyPr/>
                    <a:lstStyle/>
                    <a:p>
                      <a:r>
                        <a:rPr lang="en-GB" dirty="0"/>
                        <a:t>Substance X was tested to….</a:t>
                      </a:r>
                    </a:p>
                  </a:txBody>
                  <a:tcPr/>
                </a:tc>
                <a:tc>
                  <a:txBody>
                    <a:bodyPr/>
                    <a:lstStyle/>
                    <a:p>
                      <a:r>
                        <a:rPr lang="en-GB" dirty="0"/>
                        <a:t>..by/using …</a:t>
                      </a:r>
                    </a:p>
                  </a:txBody>
                  <a:tcPr/>
                </a:tc>
                <a:tc>
                  <a:txBody>
                    <a:bodyPr/>
                    <a:lstStyle/>
                    <a:p>
                      <a:r>
                        <a:rPr lang="en-GB" dirty="0"/>
                        <a:t>We detected …</a:t>
                      </a:r>
                    </a:p>
                  </a:txBody>
                  <a:tcPr/>
                </a:tc>
                <a:tc>
                  <a:txBody>
                    <a:bodyPr/>
                    <a:lstStyle/>
                    <a:p>
                      <a:r>
                        <a:rPr lang="en-GB" dirty="0"/>
                        <a:t>' which indicates that…</a:t>
                      </a:r>
                    </a:p>
                  </a:txBody>
                  <a:tcPr/>
                </a:tc>
                <a:extLst>
                  <a:ext uri="{0D108BD9-81ED-4DB2-BD59-A6C34878D82A}">
                    <a16:rowId xmlns:a16="http://schemas.microsoft.com/office/drawing/2014/main" val="3556919136"/>
                  </a:ext>
                </a:extLst>
              </a:tr>
              <a:tr h="535318">
                <a:tc>
                  <a:txBody>
                    <a:bodyPr/>
                    <a:lstStyle/>
                    <a:p>
                      <a:r>
                        <a:rPr lang="en-GB" dirty="0"/>
                        <a:t>For the purpose of XYZ…</a:t>
                      </a:r>
                    </a:p>
                  </a:txBody>
                  <a:tcPr/>
                </a:tc>
                <a:tc>
                  <a:txBody>
                    <a:bodyPr/>
                    <a:lstStyle/>
                    <a:p>
                      <a:r>
                        <a:rPr lang="en-GB" dirty="0"/>
                        <a:t>ABC was performed..</a:t>
                      </a:r>
                    </a:p>
                    <a:p>
                      <a:r>
                        <a:rPr lang="en-GB" dirty="0"/>
                        <a:t>Experiment X showed ..</a:t>
                      </a:r>
                    </a:p>
                  </a:txBody>
                  <a:tcPr/>
                </a:tc>
                <a:tc>
                  <a:txBody>
                    <a:bodyPr/>
                    <a:lstStyle/>
                    <a:p>
                      <a:r>
                        <a:rPr lang="en-GB" dirty="0"/>
                        <a:t>Our results indicated that…</a:t>
                      </a:r>
                    </a:p>
                  </a:txBody>
                  <a:tcPr/>
                </a:tc>
                <a:tc>
                  <a:txBody>
                    <a:bodyPr/>
                    <a:lstStyle/>
                    <a:p>
                      <a:r>
                        <a:rPr lang="en-GB" dirty="0"/>
                        <a:t>' This observation indicates that…</a:t>
                      </a:r>
                    </a:p>
                  </a:txBody>
                  <a:tcPr/>
                </a:tc>
                <a:extLst>
                  <a:ext uri="{0D108BD9-81ED-4DB2-BD59-A6C34878D82A}">
                    <a16:rowId xmlns:a16="http://schemas.microsoft.com/office/drawing/2014/main" val="178554713"/>
                  </a:ext>
                </a:extLst>
              </a:tr>
            </a:tbl>
          </a:graphicData>
        </a:graphic>
      </p:graphicFrame>
      <p:sp>
        <p:nvSpPr>
          <p:cNvPr id="7" name="TextBox 6">
            <a:extLst>
              <a:ext uri="{FF2B5EF4-FFF2-40B4-BE49-F238E27FC236}">
                <a16:creationId xmlns:a16="http://schemas.microsoft.com/office/drawing/2014/main" id="{C6DF55A4-4F55-E449-927F-F048B78065BB}"/>
              </a:ext>
            </a:extLst>
          </p:cNvPr>
          <p:cNvSpPr txBox="1"/>
          <p:nvPr/>
        </p:nvSpPr>
        <p:spPr>
          <a:xfrm>
            <a:off x="6506885" y="4611415"/>
            <a:ext cx="2455811" cy="307777"/>
          </a:xfrm>
          <a:prstGeom prst="rect">
            <a:avLst/>
          </a:prstGeom>
          <a:noFill/>
        </p:spPr>
        <p:txBody>
          <a:bodyPr wrap="square" rtlCol="0">
            <a:spAutoFit/>
          </a:bodyPr>
          <a:lstStyle/>
          <a:p>
            <a:r>
              <a:rPr lang="en-GB" dirty="0"/>
              <a:t>[Hofmann (2010); 274-275 ]</a:t>
            </a:r>
          </a:p>
        </p:txBody>
      </p:sp>
    </p:spTree>
    <p:extLst>
      <p:ext uri="{BB962C8B-B14F-4D97-AF65-F5344CB8AC3E}">
        <p14:creationId xmlns:p14="http://schemas.microsoft.com/office/powerpoint/2010/main" val="27381906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13763"/>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Good examples of data interpretation I </a:t>
            </a:r>
            <a:endParaRPr dirty="0"/>
          </a:p>
        </p:txBody>
      </p:sp>
      <p:sp>
        <p:nvSpPr>
          <p:cNvPr id="78" name="Google Shape;78;p16"/>
          <p:cNvSpPr txBox="1">
            <a:spLocks noGrp="1"/>
          </p:cNvSpPr>
          <p:nvPr>
            <p:ph type="body" idx="1"/>
          </p:nvPr>
        </p:nvSpPr>
        <p:spPr>
          <a:xfrm>
            <a:off x="430164" y="683988"/>
            <a:ext cx="8713836" cy="210384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GB" sz="1500" b="1" i="1" dirty="0">
                <a:solidFill>
                  <a:srgbClr val="000000"/>
                </a:solidFill>
              </a:rPr>
              <a:t>Correct  </a:t>
            </a:r>
          </a:p>
          <a:p>
            <a:pPr marL="0" lvl="0" indent="0" algn="l" rtl="0">
              <a:lnSpc>
                <a:spcPct val="115000"/>
              </a:lnSpc>
              <a:spcBef>
                <a:spcPts val="0"/>
              </a:spcBef>
              <a:spcAft>
                <a:spcPts val="0"/>
              </a:spcAft>
              <a:buSzPts val="1400"/>
              <a:buNone/>
            </a:pPr>
            <a:endParaRPr lang="en-GB" sz="1500" i="1" dirty="0">
              <a:solidFill>
                <a:srgbClr val="000000"/>
              </a:solidFill>
            </a:endParaRPr>
          </a:p>
          <a:p>
            <a:pPr marL="0" lvl="0" indent="0">
              <a:buNone/>
            </a:pPr>
            <a:r>
              <a:rPr lang="en-GB" sz="1500" i="1" dirty="0">
                <a:solidFill>
                  <a:srgbClr val="000000"/>
                </a:solidFill>
                <a:highlight>
                  <a:srgbClr val="FFFF00"/>
                </a:highlight>
              </a:rPr>
              <a:t>To examine whether the recombinant Newcastle disease virus (rNDV) AF2240 bearing a transgene of green fluorescence protein (GFP) (rNDV-GFP)(X. Cheng et al., 2016) will persistently infect the established persistent bladder cancer cell lines</a:t>
            </a:r>
            <a:r>
              <a:rPr lang="en-GB" sz="1500" i="1" dirty="0">
                <a:solidFill>
                  <a:srgbClr val="000000"/>
                </a:solidFill>
              </a:rPr>
              <a:t>, </a:t>
            </a:r>
            <a:r>
              <a:rPr lang="en-GB" sz="1500" i="1" dirty="0">
                <a:solidFill>
                  <a:srgbClr val="000000"/>
                </a:solidFill>
                <a:highlight>
                  <a:srgbClr val="FF0000"/>
                </a:highlight>
              </a:rPr>
              <a:t>both TCCSUPPi vs TCCSUP (control) and EJ28Pi vs EJ28 (control) were re-infected with rNDV-GFP at MOI of 1</a:t>
            </a:r>
            <a:r>
              <a:rPr lang="en-GB" sz="1500" i="1" dirty="0">
                <a:solidFill>
                  <a:srgbClr val="000000"/>
                </a:solidFill>
              </a:rPr>
              <a:t>. Since the recombinant NDV carries an inserted GFP within its genome, it is expected that the persistent cell lines will express the green fluorescence upon viral replication in the cells. </a:t>
            </a:r>
            <a:r>
              <a:rPr lang="en-GB" sz="1500" i="1" dirty="0">
                <a:solidFill>
                  <a:srgbClr val="000000"/>
                </a:solidFill>
                <a:highlight>
                  <a:srgbClr val="00FF00"/>
                </a:highlight>
              </a:rPr>
              <a:t>At 24 hours post-infection, the cells were monitored for detecting the expression of GFP. As shown in Figure 4.13, control cells (TCCSUP and EJ28) were mostly infected by the rNDV especially the EJ28 cells as demonstrated by the large majority of GFP-expressing cells (top right panel A &amp; B). Conversely, the persistently infected cells (TCCSUPPi and EJ28Pi) showed low level of GFP-expressing cells</a:t>
            </a:r>
            <a:r>
              <a:rPr lang="en-GB" sz="1500" i="1" dirty="0">
                <a:solidFill>
                  <a:srgbClr val="000000"/>
                </a:solidFill>
              </a:rPr>
              <a:t>, </a:t>
            </a:r>
            <a:r>
              <a:rPr lang="en-GB" sz="1500" i="1" dirty="0">
                <a:solidFill>
                  <a:srgbClr val="000000"/>
                </a:solidFill>
                <a:highlight>
                  <a:srgbClr val="C0C0C0"/>
                </a:highlight>
              </a:rPr>
              <a:t>indicating that some of the viral persistent cells are either resistant to re-infection by rNDV-GFP or are unable to express the GFP transgene within the 24 hours post infection (Figure 4.13; bottom panels A &amp; B)</a:t>
            </a:r>
            <a:r>
              <a:rPr lang="en-GB" sz="1500" i="1" dirty="0">
                <a:solidFill>
                  <a:srgbClr val="000000"/>
                </a:solidFill>
              </a:rPr>
              <a:t>. </a:t>
            </a:r>
          </a:p>
        </p:txBody>
      </p:sp>
      <p:sp>
        <p:nvSpPr>
          <p:cNvPr id="9" name="TextBox 8">
            <a:extLst>
              <a:ext uri="{FF2B5EF4-FFF2-40B4-BE49-F238E27FC236}">
                <a16:creationId xmlns:a16="http://schemas.microsoft.com/office/drawing/2014/main" id="{59E56701-E3C8-6E4D-AFD2-0D3C5F7AC139}"/>
              </a:ext>
            </a:extLst>
          </p:cNvPr>
          <p:cNvSpPr txBox="1"/>
          <p:nvPr/>
        </p:nvSpPr>
        <p:spPr>
          <a:xfrm>
            <a:off x="5667704" y="4611415"/>
            <a:ext cx="3476296" cy="307777"/>
          </a:xfrm>
          <a:prstGeom prst="rect">
            <a:avLst/>
          </a:prstGeom>
          <a:noFill/>
        </p:spPr>
        <p:txBody>
          <a:bodyPr wrap="square" rtlCol="0">
            <a:spAutoFit/>
          </a:bodyPr>
          <a:lstStyle/>
          <a:p>
            <a:r>
              <a:rPr lang="en-GB" dirty="0"/>
              <a:t>[Ahmad </a:t>
            </a:r>
            <a:r>
              <a:rPr lang="en-GB" i="1" dirty="0"/>
              <a:t>et al</a:t>
            </a:r>
            <a:r>
              <a:rPr lang="en-GB" dirty="0"/>
              <a:t> (2020) unpublished work ]</a:t>
            </a:r>
          </a:p>
        </p:txBody>
      </p:sp>
    </p:spTree>
    <p:extLst>
      <p:ext uri="{BB962C8B-B14F-4D97-AF65-F5344CB8AC3E}">
        <p14:creationId xmlns:p14="http://schemas.microsoft.com/office/powerpoint/2010/main" val="26623082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dirty="0"/>
              <a:t>Common problems in </a:t>
            </a:r>
            <a:r>
              <a:rPr lang="en" b="1" dirty="0"/>
              <a:t>Results</a:t>
            </a:r>
            <a:endParaRPr b="1" dirty="0"/>
          </a:p>
        </p:txBody>
      </p:sp>
      <p:sp>
        <p:nvSpPr>
          <p:cNvPr id="11" name="Google Shape;78;p16">
            <a:extLst>
              <a:ext uri="{FF2B5EF4-FFF2-40B4-BE49-F238E27FC236}">
                <a16:creationId xmlns:a16="http://schemas.microsoft.com/office/drawing/2014/main" id="{337819E4-B6E7-AD43-969D-F83800575D20}"/>
              </a:ext>
            </a:extLst>
          </p:cNvPr>
          <p:cNvSpPr txBox="1">
            <a:spLocks/>
          </p:cNvSpPr>
          <p:nvPr/>
        </p:nvSpPr>
        <p:spPr>
          <a:xfrm>
            <a:off x="497467" y="1159615"/>
            <a:ext cx="4619073" cy="29849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r>
              <a:rPr lang="en-MY" sz="1500" dirty="0">
                <a:solidFill>
                  <a:srgbClr val="000000"/>
                </a:solidFill>
              </a:rPr>
              <a:t>The most common problems in results are</a:t>
            </a:r>
          </a:p>
          <a:p>
            <a:pPr marL="0" indent="0">
              <a:buFont typeface="Arial"/>
              <a:buNone/>
            </a:pPr>
            <a:r>
              <a:rPr lang="en-MY" sz="1500" dirty="0">
                <a:solidFill>
                  <a:srgbClr val="000000"/>
                </a:solidFill>
              </a:rPr>
              <a:t> </a:t>
            </a:r>
          </a:p>
          <a:p>
            <a:pPr>
              <a:buClr>
                <a:srgbClr val="000000"/>
              </a:buClr>
            </a:pPr>
            <a:r>
              <a:rPr lang="en-MY" sz="1500" dirty="0">
                <a:solidFill>
                  <a:srgbClr val="000000"/>
                </a:solidFill>
              </a:rPr>
              <a:t>Adding irrelevant information </a:t>
            </a:r>
          </a:p>
          <a:p>
            <a:pPr>
              <a:buClr>
                <a:srgbClr val="000000"/>
              </a:buClr>
            </a:pPr>
            <a:r>
              <a:rPr lang="en-MY" sz="1500" dirty="0">
                <a:solidFill>
                  <a:srgbClr val="000000"/>
                </a:solidFill>
              </a:rPr>
              <a:t>Missing the components mentioned above </a:t>
            </a:r>
          </a:p>
          <a:p>
            <a:pPr>
              <a:buClr>
                <a:srgbClr val="000000"/>
              </a:buClr>
            </a:pPr>
            <a:r>
              <a:rPr lang="en-MY" sz="1500" dirty="0">
                <a:solidFill>
                  <a:srgbClr val="000000"/>
                </a:solidFill>
              </a:rPr>
              <a:t>Excessive details of experiments </a:t>
            </a:r>
          </a:p>
          <a:p>
            <a:pPr>
              <a:buClr>
                <a:srgbClr val="000000"/>
              </a:buClr>
            </a:pPr>
            <a:r>
              <a:rPr lang="en-MY" sz="1500" dirty="0">
                <a:solidFill>
                  <a:srgbClr val="000000"/>
                </a:solidFill>
              </a:rPr>
              <a:t>Inclusion of comparisons with previous studies</a:t>
            </a:r>
          </a:p>
          <a:p>
            <a:pPr>
              <a:buClr>
                <a:srgbClr val="000000"/>
              </a:buClr>
            </a:pPr>
            <a:endParaRPr lang="en-MY" sz="1500" b="1" dirty="0">
              <a:solidFill>
                <a:srgbClr val="000000"/>
              </a:solidFill>
            </a:endParaRPr>
          </a:p>
        </p:txBody>
      </p:sp>
    </p:spTree>
    <p:extLst>
      <p:ext uri="{BB962C8B-B14F-4D97-AF65-F5344CB8AC3E}">
        <p14:creationId xmlns:p14="http://schemas.microsoft.com/office/powerpoint/2010/main" val="306877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13763"/>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Materials &amp; methods </a:t>
            </a:r>
            <a:endParaRPr dirty="0"/>
          </a:p>
        </p:txBody>
      </p:sp>
      <p:sp>
        <p:nvSpPr>
          <p:cNvPr id="78" name="Google Shape;78;p16"/>
          <p:cNvSpPr txBox="1">
            <a:spLocks noGrp="1"/>
          </p:cNvSpPr>
          <p:nvPr>
            <p:ph type="body" idx="1"/>
          </p:nvPr>
        </p:nvSpPr>
        <p:spPr>
          <a:xfrm>
            <a:off x="118464" y="1017725"/>
            <a:ext cx="4888716" cy="34164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r>
              <a:rPr lang="en-MY" sz="1500" dirty="0">
                <a:solidFill>
                  <a:srgbClr val="000000"/>
                </a:solidFill>
              </a:rPr>
              <a:t>Overall: -</a:t>
            </a:r>
          </a:p>
          <a:p>
            <a:pPr marL="139700" lvl="0" indent="0" algn="l" rtl="0">
              <a:lnSpc>
                <a:spcPct val="115000"/>
              </a:lnSpc>
              <a:spcBef>
                <a:spcPts val="0"/>
              </a:spcBef>
              <a:spcAft>
                <a:spcPts val="0"/>
              </a:spcAft>
              <a:buClr>
                <a:srgbClr val="000000"/>
              </a:buClr>
              <a:buSzPts val="1400"/>
              <a:buNone/>
            </a:pPr>
            <a:endParaRPr lang="en-MY" sz="1500" dirty="0">
              <a:solidFill>
                <a:srgbClr val="000000"/>
              </a:solidFill>
            </a:endParaRPr>
          </a:p>
          <a:p>
            <a:pPr lvl="0">
              <a:buClr>
                <a:schemeClr val="dk1"/>
              </a:buClr>
            </a:pPr>
            <a:r>
              <a:rPr lang="en-GB" sz="1500" dirty="0">
                <a:solidFill>
                  <a:schemeClr val="tx1"/>
                </a:solidFill>
              </a:rPr>
              <a:t>Describe the experimental approach </a:t>
            </a:r>
            <a:endParaRPr lang="en" sz="1500" dirty="0">
              <a:solidFill>
                <a:schemeClr val="tx1"/>
              </a:solidFill>
            </a:endParaRPr>
          </a:p>
          <a:p>
            <a:pPr marL="457200" lvl="0" indent="-317500" algn="l" rtl="0">
              <a:lnSpc>
                <a:spcPct val="115000"/>
              </a:lnSpc>
              <a:spcBef>
                <a:spcPts val="0"/>
              </a:spcBef>
              <a:spcAft>
                <a:spcPts val="0"/>
              </a:spcAft>
              <a:buClr>
                <a:schemeClr val="dk1"/>
              </a:buClr>
              <a:buSzPts val="1400"/>
              <a:buChar char="●"/>
            </a:pPr>
            <a:r>
              <a:rPr lang="en" sz="1500" dirty="0">
                <a:solidFill>
                  <a:schemeClr val="dk1"/>
                </a:solidFill>
              </a:rPr>
              <a:t>Reviewer carefully read it to evaluate your scientific claims </a:t>
            </a:r>
          </a:p>
          <a:p>
            <a:pPr marL="457200" lvl="0" indent="-317500" algn="l" rtl="0">
              <a:lnSpc>
                <a:spcPct val="115000"/>
              </a:lnSpc>
              <a:spcBef>
                <a:spcPts val="0"/>
              </a:spcBef>
              <a:spcAft>
                <a:spcPts val="0"/>
              </a:spcAft>
              <a:buClr>
                <a:srgbClr val="000000"/>
              </a:buClr>
              <a:buSzPts val="1400"/>
              <a:buChar char="●"/>
            </a:pPr>
            <a:r>
              <a:rPr lang="en" sz="1500" dirty="0">
                <a:solidFill>
                  <a:srgbClr val="000000"/>
                </a:solidFill>
              </a:rPr>
              <a:t>Write this part with great care and ensure it is reproducible</a:t>
            </a:r>
          </a:p>
          <a:p>
            <a:pPr marL="457200" lvl="0" indent="-317500" algn="l" rtl="0">
              <a:lnSpc>
                <a:spcPct val="115000"/>
              </a:lnSpc>
              <a:spcBef>
                <a:spcPts val="0"/>
              </a:spcBef>
              <a:spcAft>
                <a:spcPts val="0"/>
              </a:spcAft>
              <a:buClr>
                <a:srgbClr val="000000"/>
              </a:buClr>
              <a:buSzPts val="1400"/>
              <a:buChar char="●"/>
            </a:pPr>
            <a:r>
              <a:rPr lang="en-GB" sz="1500" dirty="0">
                <a:solidFill>
                  <a:srgbClr val="000000"/>
                </a:solidFill>
              </a:rPr>
              <a:t>Paper get reject if methods section are not carefully written or the study is not design well. </a:t>
            </a:r>
            <a:endParaRPr sz="1500" dirty="0">
              <a:solidFill>
                <a:srgbClr val="000000"/>
              </a:solidFill>
            </a:endParaRPr>
          </a:p>
          <a:p>
            <a:pPr marL="0" lvl="0" indent="0" algn="l" rtl="0">
              <a:lnSpc>
                <a:spcPct val="115000"/>
              </a:lnSpc>
              <a:spcBef>
                <a:spcPts val="0"/>
              </a:spcBef>
              <a:spcAft>
                <a:spcPts val="0"/>
              </a:spcAft>
              <a:buSzPts val="1400"/>
              <a:buNone/>
            </a:pPr>
            <a:endParaRPr sz="1500" dirty="0">
              <a:solidFill>
                <a:srgbClr val="000000"/>
              </a:solidFill>
            </a:endParaRPr>
          </a:p>
        </p:txBody>
      </p:sp>
      <p:sp>
        <p:nvSpPr>
          <p:cNvPr id="11" name="Google Shape;78;p16">
            <a:extLst>
              <a:ext uri="{FF2B5EF4-FFF2-40B4-BE49-F238E27FC236}">
                <a16:creationId xmlns:a16="http://schemas.microsoft.com/office/drawing/2014/main" id="{9362311B-59C3-F44A-B6C7-869CD2E277C4}"/>
              </a:ext>
            </a:extLst>
          </p:cNvPr>
          <p:cNvSpPr txBox="1">
            <a:spLocks/>
          </p:cNvSpPr>
          <p:nvPr/>
        </p:nvSpPr>
        <p:spPr>
          <a:xfrm>
            <a:off x="4435968" y="119928"/>
            <a:ext cx="4888716" cy="341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endParaRPr lang="en-MY" sz="1500" dirty="0">
              <a:solidFill>
                <a:srgbClr val="000000"/>
              </a:solidFill>
            </a:endParaRPr>
          </a:p>
          <a:p>
            <a:pPr marL="0" indent="0">
              <a:buFont typeface="Arial"/>
              <a:buNone/>
            </a:pPr>
            <a:r>
              <a:rPr lang="en-MY" sz="1500" dirty="0">
                <a:solidFill>
                  <a:srgbClr val="000000"/>
                </a:solidFill>
              </a:rPr>
              <a:t>   Content &amp; Organization:-</a:t>
            </a:r>
          </a:p>
          <a:p>
            <a:pPr marL="0" indent="0">
              <a:buFont typeface="Arial"/>
              <a:buNone/>
            </a:pPr>
            <a:endParaRPr lang="en-MY" sz="1500" dirty="0">
              <a:solidFill>
                <a:srgbClr val="000000"/>
              </a:solidFill>
            </a:endParaRPr>
          </a:p>
          <a:p>
            <a:pPr>
              <a:buClr>
                <a:srgbClr val="000000"/>
              </a:buClr>
            </a:pPr>
            <a:r>
              <a:rPr lang="en-MY" sz="1500" dirty="0">
                <a:solidFill>
                  <a:srgbClr val="000000"/>
                </a:solidFill>
              </a:rPr>
              <a:t>Methods section should cover </a:t>
            </a:r>
          </a:p>
          <a:p>
            <a:pPr marL="596900" lvl="1" indent="0">
              <a:spcBef>
                <a:spcPts val="0"/>
              </a:spcBef>
              <a:buClr>
                <a:srgbClr val="000000"/>
              </a:buClr>
              <a:buSzPts val="1400"/>
              <a:buFont typeface="Arial"/>
              <a:buNone/>
            </a:pPr>
            <a:r>
              <a:rPr lang="en-MY" sz="1500" dirty="0">
                <a:solidFill>
                  <a:srgbClr val="000000"/>
                </a:solidFill>
              </a:rPr>
              <a:t>- Materials (buffers, drugs, culture media, apparatus) </a:t>
            </a:r>
          </a:p>
          <a:p>
            <a:pPr marL="596900" lvl="1" indent="0">
              <a:spcBef>
                <a:spcPts val="0"/>
              </a:spcBef>
              <a:buClr>
                <a:srgbClr val="000000"/>
              </a:buClr>
              <a:buSzPts val="1400"/>
              <a:buFont typeface="Arial"/>
              <a:buNone/>
            </a:pPr>
            <a:r>
              <a:rPr lang="en-MY" sz="1500" dirty="0">
                <a:solidFill>
                  <a:srgbClr val="000000"/>
                </a:solidFill>
              </a:rPr>
              <a:t>- Subjects (patents, experimental materials, animals, plants etc)</a:t>
            </a:r>
          </a:p>
          <a:p>
            <a:pPr marL="596900" lvl="1" indent="0">
              <a:spcBef>
                <a:spcPts val="0"/>
              </a:spcBef>
              <a:buClr>
                <a:srgbClr val="000000"/>
              </a:buClr>
              <a:buSzPts val="1400"/>
              <a:buFont typeface="Arial"/>
              <a:buNone/>
            </a:pPr>
            <a:r>
              <a:rPr lang="en-MY" sz="1500" dirty="0">
                <a:solidFill>
                  <a:srgbClr val="000000"/>
                </a:solidFill>
              </a:rPr>
              <a:t>- Details study design </a:t>
            </a:r>
          </a:p>
          <a:p>
            <a:pPr marL="882650" lvl="1" indent="-285750">
              <a:spcBef>
                <a:spcPts val="0"/>
              </a:spcBef>
              <a:buClr>
                <a:srgbClr val="000000"/>
              </a:buClr>
              <a:buSzPts val="1400"/>
              <a:buFontTx/>
              <a:buChar char="-"/>
            </a:pPr>
            <a:r>
              <a:rPr lang="en-MY" sz="1500" dirty="0">
                <a:solidFill>
                  <a:srgbClr val="000000"/>
                </a:solidFill>
              </a:rPr>
              <a:t>Procedure (what, how and why you did something)</a:t>
            </a:r>
          </a:p>
          <a:p>
            <a:pPr marL="882650" lvl="1" indent="-285750">
              <a:spcBef>
                <a:spcPts val="0"/>
              </a:spcBef>
              <a:buClr>
                <a:srgbClr val="000000"/>
              </a:buClr>
              <a:buSzPts val="1400"/>
              <a:buFontTx/>
              <a:buChar char="-"/>
            </a:pPr>
            <a:r>
              <a:rPr lang="en-MY" sz="1500" dirty="0">
                <a:solidFill>
                  <a:srgbClr val="000000"/>
                </a:solidFill>
              </a:rPr>
              <a:t>Follow guidelines on ethical conduct</a:t>
            </a:r>
          </a:p>
          <a:p>
            <a:pPr marL="882650" lvl="1" indent="-285750">
              <a:spcBef>
                <a:spcPts val="0"/>
              </a:spcBef>
              <a:buClr>
                <a:srgbClr val="000000"/>
              </a:buClr>
              <a:buSzPts val="1400"/>
              <a:buFontTx/>
              <a:buChar char="-"/>
            </a:pPr>
            <a:r>
              <a:rPr lang="en-MY" sz="1500" dirty="0">
                <a:solidFill>
                  <a:srgbClr val="000000"/>
                </a:solidFill>
              </a:rPr>
              <a:t>State what you did that yielded the results section. </a:t>
            </a:r>
          </a:p>
          <a:p>
            <a:pPr marL="882650" lvl="1" indent="-285750">
              <a:spcBef>
                <a:spcPts val="0"/>
              </a:spcBef>
              <a:buClr>
                <a:srgbClr val="000000"/>
              </a:buClr>
              <a:buSzPts val="1400"/>
              <a:buFontTx/>
              <a:buChar char="-"/>
            </a:pPr>
            <a:r>
              <a:rPr lang="en-MY" sz="1500" dirty="0">
                <a:solidFill>
                  <a:srgbClr val="000000"/>
                </a:solidFill>
              </a:rPr>
              <a:t>Explain the purpose of each procedure whose function is not clear</a:t>
            </a:r>
          </a:p>
          <a:p>
            <a:pPr marL="882650" lvl="1" indent="-285750">
              <a:spcBef>
                <a:spcPts val="0"/>
              </a:spcBef>
              <a:buClr>
                <a:srgbClr val="000000"/>
              </a:buClr>
              <a:buSzPts val="1400"/>
              <a:buFontTx/>
              <a:buChar char="-"/>
            </a:pPr>
            <a:r>
              <a:rPr lang="en-MY" sz="1500" dirty="0">
                <a:solidFill>
                  <a:srgbClr val="000000"/>
                </a:solidFill>
              </a:rPr>
              <a:t>Always read </a:t>
            </a:r>
            <a:r>
              <a:rPr lang="en-MY" sz="1500" i="1" dirty="0">
                <a:solidFill>
                  <a:srgbClr val="000000"/>
                </a:solidFill>
              </a:rPr>
              <a:t>Instructions to Authors</a:t>
            </a:r>
            <a:r>
              <a:rPr lang="en-MY" sz="1500" dirty="0">
                <a:solidFill>
                  <a:srgbClr val="000000"/>
                </a:solidFill>
              </a:rPr>
              <a:t> of your target journal. </a:t>
            </a:r>
          </a:p>
          <a:p>
            <a:pPr marL="882650" lvl="1" indent="-285750">
              <a:spcBef>
                <a:spcPts val="0"/>
              </a:spcBef>
              <a:buClr>
                <a:srgbClr val="000000"/>
              </a:buClr>
              <a:buSzPts val="1400"/>
              <a:buFontTx/>
              <a:buChar char="-"/>
            </a:pPr>
            <a:endParaRPr lang="en-MY" sz="1500" dirty="0">
              <a:solidFill>
                <a:srgbClr val="000000"/>
              </a:solidFill>
            </a:endParaRPr>
          </a:p>
          <a:p>
            <a:pPr marL="882650" lvl="1" indent="-285750">
              <a:spcBef>
                <a:spcPts val="0"/>
              </a:spcBef>
              <a:buClr>
                <a:srgbClr val="000000"/>
              </a:buClr>
              <a:buSzPts val="1400"/>
              <a:buFontTx/>
              <a:buChar char="-"/>
            </a:pPr>
            <a:endParaRPr lang="en-MY" sz="1500" dirty="0">
              <a:solidFill>
                <a:srgbClr val="000000"/>
              </a:solidFill>
            </a:endParaRPr>
          </a:p>
        </p:txBody>
      </p:sp>
    </p:spTree>
    <p:extLst>
      <p:ext uri="{BB962C8B-B14F-4D97-AF65-F5344CB8AC3E}">
        <p14:creationId xmlns:p14="http://schemas.microsoft.com/office/powerpoint/2010/main" val="10623006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24308"/>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Example of good reporting in methods section</a:t>
            </a:r>
            <a:endParaRPr dirty="0"/>
          </a:p>
        </p:txBody>
      </p:sp>
      <p:sp>
        <p:nvSpPr>
          <p:cNvPr id="5" name="Google Shape;84;p17">
            <a:extLst>
              <a:ext uri="{FF2B5EF4-FFF2-40B4-BE49-F238E27FC236}">
                <a16:creationId xmlns:a16="http://schemas.microsoft.com/office/drawing/2014/main" id="{90F45689-C033-1342-9541-95F75C486B8B}"/>
              </a:ext>
            </a:extLst>
          </p:cNvPr>
          <p:cNvSpPr txBox="1">
            <a:spLocks noGrp="1"/>
          </p:cNvSpPr>
          <p:nvPr>
            <p:ph type="body" idx="1"/>
          </p:nvPr>
        </p:nvSpPr>
        <p:spPr>
          <a:xfrm>
            <a:off x="714140" y="863550"/>
            <a:ext cx="3676557" cy="2596981"/>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r>
              <a:rPr lang="en-GB" i="1" dirty="0">
                <a:solidFill>
                  <a:srgbClr val="000000"/>
                </a:solidFill>
              </a:rPr>
              <a:t>Referring to previous described methods</a:t>
            </a:r>
          </a:p>
          <a:p>
            <a:pPr marL="139700" lvl="0" indent="0" algn="l" rtl="0">
              <a:lnSpc>
                <a:spcPct val="115000"/>
              </a:lnSpc>
              <a:spcBef>
                <a:spcPts val="0"/>
              </a:spcBef>
              <a:spcAft>
                <a:spcPts val="0"/>
              </a:spcAft>
              <a:buClr>
                <a:srgbClr val="000000"/>
              </a:buClr>
              <a:buSzPts val="1400"/>
              <a:buNone/>
            </a:pPr>
            <a:r>
              <a:rPr lang="en-GB" dirty="0">
                <a:solidFill>
                  <a:srgbClr val="000000"/>
                </a:solidFill>
              </a:rPr>
              <a:t> </a:t>
            </a:r>
          </a:p>
          <a:p>
            <a:pPr marL="482600" lvl="0" indent="-342900" algn="l" rtl="0">
              <a:lnSpc>
                <a:spcPct val="115000"/>
              </a:lnSpc>
              <a:spcBef>
                <a:spcPts val="0"/>
              </a:spcBef>
              <a:spcAft>
                <a:spcPts val="0"/>
              </a:spcAft>
              <a:buClr>
                <a:srgbClr val="000000"/>
              </a:buClr>
              <a:buSzPts val="1400"/>
              <a:buAutoNum type="arabicParenR"/>
            </a:pPr>
            <a:r>
              <a:rPr lang="en-GB" dirty="0">
                <a:solidFill>
                  <a:srgbClr val="000000"/>
                </a:solidFill>
              </a:rPr>
              <a:t>Plasmids were isolated according to Braun [19]</a:t>
            </a:r>
          </a:p>
          <a:p>
            <a:pPr marL="482600" lvl="0" indent="-342900" algn="l" rtl="0">
              <a:lnSpc>
                <a:spcPct val="115000"/>
              </a:lnSpc>
              <a:spcBef>
                <a:spcPts val="0"/>
              </a:spcBef>
              <a:spcAft>
                <a:spcPts val="0"/>
              </a:spcAft>
              <a:buClr>
                <a:srgbClr val="000000"/>
              </a:buClr>
              <a:buSzPts val="1400"/>
              <a:buAutoNum type="arabicParenR"/>
            </a:pPr>
            <a:endParaRPr lang="en-GB" dirty="0">
              <a:solidFill>
                <a:srgbClr val="000000"/>
              </a:solidFill>
            </a:endParaRPr>
          </a:p>
          <a:p>
            <a:pPr marL="482600" lvl="0" indent="-342900" algn="l" rtl="0">
              <a:lnSpc>
                <a:spcPct val="115000"/>
              </a:lnSpc>
              <a:spcBef>
                <a:spcPts val="0"/>
              </a:spcBef>
              <a:spcAft>
                <a:spcPts val="0"/>
              </a:spcAft>
              <a:buClr>
                <a:srgbClr val="000000"/>
              </a:buClr>
              <a:buSzPts val="1400"/>
              <a:buAutoNum type="arabicParenR"/>
            </a:pPr>
            <a:r>
              <a:rPr lang="en-GB" dirty="0">
                <a:solidFill>
                  <a:srgbClr val="000000"/>
                </a:solidFill>
              </a:rPr>
              <a:t>For numerical calculations involved in this study, we developed at the National Centre for Atmospheric Research [22]. </a:t>
            </a:r>
            <a:endParaRPr dirty="0">
              <a:solidFill>
                <a:srgbClr val="000000"/>
              </a:solidFill>
            </a:endParaRPr>
          </a:p>
        </p:txBody>
      </p:sp>
      <p:sp>
        <p:nvSpPr>
          <p:cNvPr id="4" name="Google Shape;84;p17">
            <a:extLst>
              <a:ext uri="{FF2B5EF4-FFF2-40B4-BE49-F238E27FC236}">
                <a16:creationId xmlns:a16="http://schemas.microsoft.com/office/drawing/2014/main" id="{5E3706C9-C037-8D41-A24E-C5AB7BF31F59}"/>
              </a:ext>
            </a:extLst>
          </p:cNvPr>
          <p:cNvSpPr txBox="1">
            <a:spLocks/>
          </p:cNvSpPr>
          <p:nvPr/>
        </p:nvSpPr>
        <p:spPr>
          <a:xfrm>
            <a:off x="4753305" y="2101143"/>
            <a:ext cx="3676557" cy="211613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139700" indent="0">
              <a:buClr>
                <a:srgbClr val="000000"/>
              </a:buClr>
              <a:buFont typeface="Arial"/>
              <a:buNone/>
            </a:pPr>
            <a:r>
              <a:rPr lang="en-GB" i="1" dirty="0">
                <a:solidFill>
                  <a:srgbClr val="000000"/>
                </a:solidFill>
              </a:rPr>
              <a:t>Referring to described methods that were modified</a:t>
            </a:r>
          </a:p>
          <a:p>
            <a:pPr marL="139700" indent="0">
              <a:buClr>
                <a:srgbClr val="000000"/>
              </a:buClr>
              <a:buFont typeface="Arial"/>
              <a:buNone/>
            </a:pPr>
            <a:r>
              <a:rPr lang="en-GB" dirty="0">
                <a:solidFill>
                  <a:srgbClr val="000000"/>
                </a:solidFill>
              </a:rPr>
              <a:t> </a:t>
            </a:r>
          </a:p>
          <a:p>
            <a:pPr marL="139700" indent="0">
              <a:buClr>
                <a:srgbClr val="000000"/>
              </a:buClr>
              <a:buNone/>
            </a:pPr>
            <a:r>
              <a:rPr lang="en-GB" dirty="0">
                <a:solidFill>
                  <a:srgbClr val="000000"/>
                </a:solidFill>
              </a:rPr>
              <a:t>Plasmids were isolated according to Braun [19] with minor modifications. Instead of dissolving DNA pellets in sterile water, pellets were dissolved in buffer A. </a:t>
            </a:r>
          </a:p>
        </p:txBody>
      </p:sp>
    </p:spTree>
    <p:extLst>
      <p:ext uri="{BB962C8B-B14F-4D97-AF65-F5344CB8AC3E}">
        <p14:creationId xmlns:p14="http://schemas.microsoft.com/office/powerpoint/2010/main" val="4161544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dirty="0"/>
              <a:t>Common problems in methods</a:t>
            </a:r>
            <a:endParaRPr dirty="0"/>
          </a:p>
        </p:txBody>
      </p:sp>
      <p:sp>
        <p:nvSpPr>
          <p:cNvPr id="11" name="Google Shape;78;p16">
            <a:extLst>
              <a:ext uri="{FF2B5EF4-FFF2-40B4-BE49-F238E27FC236}">
                <a16:creationId xmlns:a16="http://schemas.microsoft.com/office/drawing/2014/main" id="{337819E4-B6E7-AD43-969D-F83800575D20}"/>
              </a:ext>
            </a:extLst>
          </p:cNvPr>
          <p:cNvSpPr txBox="1">
            <a:spLocks/>
          </p:cNvSpPr>
          <p:nvPr/>
        </p:nvSpPr>
        <p:spPr>
          <a:xfrm>
            <a:off x="607825" y="1246325"/>
            <a:ext cx="4619073" cy="29849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r>
              <a:rPr lang="en-MY" sz="1500" dirty="0">
                <a:solidFill>
                  <a:srgbClr val="000000"/>
                </a:solidFill>
              </a:rPr>
              <a:t>The most common problems in methods section are</a:t>
            </a:r>
          </a:p>
          <a:p>
            <a:pPr marL="0" indent="0">
              <a:buFont typeface="Arial"/>
              <a:buNone/>
            </a:pPr>
            <a:r>
              <a:rPr lang="en-MY" sz="1500" dirty="0">
                <a:solidFill>
                  <a:srgbClr val="000000"/>
                </a:solidFill>
              </a:rPr>
              <a:t> </a:t>
            </a:r>
          </a:p>
          <a:p>
            <a:pPr>
              <a:buClr>
                <a:srgbClr val="000000"/>
              </a:buClr>
            </a:pPr>
            <a:r>
              <a:rPr lang="en-MY" sz="1500" dirty="0">
                <a:solidFill>
                  <a:srgbClr val="000000"/>
                </a:solidFill>
              </a:rPr>
              <a:t>Omission of experimental purpose </a:t>
            </a:r>
          </a:p>
          <a:p>
            <a:pPr>
              <a:buClr>
                <a:srgbClr val="000000"/>
              </a:buClr>
            </a:pPr>
            <a:r>
              <a:rPr lang="en-MY" sz="1500" dirty="0">
                <a:solidFill>
                  <a:srgbClr val="000000"/>
                </a:solidFill>
              </a:rPr>
              <a:t>Insufficient details </a:t>
            </a:r>
          </a:p>
          <a:p>
            <a:pPr>
              <a:buClr>
                <a:srgbClr val="000000"/>
              </a:buClr>
            </a:pPr>
            <a:r>
              <a:rPr lang="en-MY" sz="1500" dirty="0">
                <a:solidFill>
                  <a:srgbClr val="000000"/>
                </a:solidFill>
              </a:rPr>
              <a:t>Excessive length  </a:t>
            </a:r>
          </a:p>
          <a:p>
            <a:pPr>
              <a:buClr>
                <a:srgbClr val="000000"/>
              </a:buClr>
            </a:pPr>
            <a:r>
              <a:rPr lang="en-MY" sz="1500" dirty="0">
                <a:solidFill>
                  <a:srgbClr val="000000"/>
                </a:solidFill>
              </a:rPr>
              <a:t>Switching between past tense and present tense</a:t>
            </a:r>
          </a:p>
          <a:p>
            <a:pPr>
              <a:buClr>
                <a:srgbClr val="000000"/>
              </a:buClr>
            </a:pPr>
            <a:r>
              <a:rPr lang="en-MY" sz="1500" dirty="0">
                <a:solidFill>
                  <a:srgbClr val="000000"/>
                </a:solidFill>
              </a:rPr>
              <a:t>Interchanging between passive and active voice </a:t>
            </a:r>
          </a:p>
          <a:p>
            <a:pPr>
              <a:buClr>
                <a:srgbClr val="000000"/>
              </a:buClr>
            </a:pPr>
            <a:endParaRPr lang="en-MY" sz="1500" b="1" dirty="0">
              <a:solidFill>
                <a:srgbClr val="000000"/>
              </a:solidFill>
            </a:endParaRPr>
          </a:p>
        </p:txBody>
      </p:sp>
      <p:sp>
        <p:nvSpPr>
          <p:cNvPr id="4" name="TextBox 3">
            <a:extLst>
              <a:ext uri="{FF2B5EF4-FFF2-40B4-BE49-F238E27FC236}">
                <a16:creationId xmlns:a16="http://schemas.microsoft.com/office/drawing/2014/main" id="{71797D20-F496-9A43-BC6E-92DCE6680FA1}"/>
              </a:ext>
            </a:extLst>
          </p:cNvPr>
          <p:cNvSpPr txBox="1"/>
          <p:nvPr/>
        </p:nvSpPr>
        <p:spPr>
          <a:xfrm>
            <a:off x="2404241" y="4152105"/>
            <a:ext cx="4493173" cy="523220"/>
          </a:xfrm>
          <a:prstGeom prst="rect">
            <a:avLst/>
          </a:prstGeom>
          <a:noFill/>
        </p:spPr>
        <p:txBody>
          <a:bodyPr wrap="square" rtlCol="0">
            <a:spAutoFit/>
          </a:bodyPr>
          <a:lstStyle/>
          <a:p>
            <a:r>
              <a:rPr lang="en-GB" i="1" dirty="0"/>
              <a:t>Passive voice is most preferred when writing method section of a research paper </a:t>
            </a:r>
          </a:p>
        </p:txBody>
      </p:sp>
    </p:spTree>
    <p:extLst>
      <p:ext uri="{BB962C8B-B14F-4D97-AF65-F5344CB8AC3E}">
        <p14:creationId xmlns:p14="http://schemas.microsoft.com/office/powerpoint/2010/main" val="1097516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dirty="0"/>
              <a:t>Talk content</a:t>
            </a:r>
            <a:endParaRPr dirty="0"/>
          </a:p>
        </p:txBody>
      </p:sp>
      <p:sp>
        <p:nvSpPr>
          <p:cNvPr id="66" name="Google Shape;66;p14"/>
          <p:cNvSpPr txBox="1">
            <a:spLocks noGrp="1"/>
          </p:cNvSpPr>
          <p:nvPr>
            <p:ph type="body" idx="1"/>
          </p:nvPr>
        </p:nvSpPr>
        <p:spPr>
          <a:xfrm>
            <a:off x="93750" y="1152475"/>
            <a:ext cx="4869300" cy="34164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Clr>
                <a:srgbClr val="000000"/>
              </a:buClr>
              <a:buSzPts val="1400"/>
              <a:buChar char="●"/>
            </a:pPr>
            <a:r>
              <a:rPr lang="en" b="1" dirty="0">
                <a:solidFill>
                  <a:srgbClr val="000000"/>
                </a:solidFill>
              </a:rPr>
              <a:t>Scientific Manuscripts:</a:t>
            </a:r>
            <a:endParaRPr b="1" dirty="0">
              <a:solidFill>
                <a:srgbClr val="000000"/>
              </a:solidFill>
            </a:endParaRPr>
          </a:p>
          <a:p>
            <a:pPr marL="457200" lvl="0" indent="0" algn="l" rtl="0">
              <a:lnSpc>
                <a:spcPct val="115000"/>
              </a:lnSpc>
              <a:spcBef>
                <a:spcPts val="0"/>
              </a:spcBef>
              <a:spcAft>
                <a:spcPts val="0"/>
              </a:spcAft>
              <a:buNone/>
            </a:pPr>
            <a:r>
              <a:rPr lang="en" dirty="0">
                <a:solidFill>
                  <a:schemeClr val="dk1"/>
                </a:solidFill>
              </a:rPr>
              <a:t>- Research papers </a:t>
            </a:r>
            <a:endParaRPr dirty="0">
              <a:solidFill>
                <a:schemeClr val="dk1"/>
              </a:solidFill>
            </a:endParaRPr>
          </a:p>
          <a:p>
            <a:pPr marL="457200" lvl="0" indent="0" algn="l" rtl="0">
              <a:lnSpc>
                <a:spcPct val="115000"/>
              </a:lnSpc>
              <a:spcBef>
                <a:spcPts val="0"/>
              </a:spcBef>
              <a:spcAft>
                <a:spcPts val="0"/>
              </a:spcAft>
              <a:buNone/>
            </a:pPr>
            <a:r>
              <a:rPr lang="en-MY" dirty="0">
                <a:solidFill>
                  <a:schemeClr val="dk1"/>
                </a:solidFill>
              </a:rPr>
              <a:t>- Ethical conduct </a:t>
            </a:r>
          </a:p>
          <a:p>
            <a:pPr marL="457200" lvl="0" indent="0" algn="l" rtl="0">
              <a:lnSpc>
                <a:spcPct val="115000"/>
              </a:lnSpc>
              <a:spcBef>
                <a:spcPts val="0"/>
              </a:spcBef>
              <a:spcAft>
                <a:spcPts val="0"/>
              </a:spcAft>
              <a:buNone/>
            </a:pPr>
            <a:endParaRPr dirty="0">
              <a:solidFill>
                <a:srgbClr val="000000"/>
              </a:solidFill>
            </a:endParaRPr>
          </a:p>
          <a:p>
            <a:pPr marL="457200" lvl="0" indent="-317500" algn="l" rtl="0">
              <a:lnSpc>
                <a:spcPct val="115000"/>
              </a:lnSpc>
              <a:spcBef>
                <a:spcPts val="0"/>
              </a:spcBef>
              <a:spcAft>
                <a:spcPts val="0"/>
              </a:spcAft>
              <a:buClr>
                <a:srgbClr val="000000"/>
              </a:buClr>
              <a:buSzPts val="1400"/>
              <a:buChar char="●"/>
            </a:pPr>
            <a:r>
              <a:rPr lang="en" b="1" dirty="0">
                <a:solidFill>
                  <a:srgbClr val="000000"/>
                </a:solidFill>
              </a:rPr>
              <a:t>Preprint servers </a:t>
            </a:r>
          </a:p>
          <a:p>
            <a:pPr marL="596900" lvl="1" indent="0">
              <a:spcBef>
                <a:spcPts val="0"/>
              </a:spcBef>
              <a:buClr>
                <a:srgbClr val="000000"/>
              </a:buClr>
              <a:buSzPts val="1400"/>
              <a:buNone/>
            </a:pPr>
            <a:r>
              <a:rPr lang="en" sz="1300" dirty="0">
                <a:solidFill>
                  <a:srgbClr val="000000"/>
                </a:solidFill>
              </a:rPr>
              <a:t>- </a:t>
            </a:r>
            <a:r>
              <a:rPr lang="en" sz="1300" dirty="0" err="1">
                <a:solidFill>
                  <a:srgbClr val="000000"/>
                </a:solidFill>
              </a:rPr>
              <a:t>AfricArxiv</a:t>
            </a:r>
            <a:endParaRPr lang="en" sz="1300" dirty="0">
              <a:solidFill>
                <a:srgbClr val="000000"/>
              </a:solidFill>
            </a:endParaRPr>
          </a:p>
          <a:p>
            <a:pPr marL="596900" lvl="1" indent="0">
              <a:spcBef>
                <a:spcPts val="0"/>
              </a:spcBef>
              <a:buClr>
                <a:srgbClr val="000000"/>
              </a:buClr>
              <a:buSzPts val="1400"/>
              <a:buNone/>
            </a:pPr>
            <a:r>
              <a:rPr lang="en" sz="1300" dirty="0">
                <a:solidFill>
                  <a:srgbClr val="000000"/>
                </a:solidFill>
              </a:rPr>
              <a:t>- </a:t>
            </a:r>
            <a:r>
              <a:rPr lang="en" sz="1300" dirty="0" err="1">
                <a:solidFill>
                  <a:srgbClr val="000000"/>
                </a:solidFill>
              </a:rPr>
              <a:t>bioRxiv</a:t>
            </a:r>
            <a:endParaRPr lang="en" sz="1300" dirty="0">
              <a:solidFill>
                <a:srgbClr val="000000"/>
              </a:solidFill>
            </a:endParaRPr>
          </a:p>
          <a:p>
            <a:pPr marL="596900" lvl="1" indent="0">
              <a:spcBef>
                <a:spcPts val="0"/>
              </a:spcBef>
              <a:buClr>
                <a:srgbClr val="000000"/>
              </a:buClr>
              <a:buSzPts val="1400"/>
              <a:buNone/>
            </a:pPr>
            <a:r>
              <a:rPr lang="en" sz="1300" dirty="0">
                <a:solidFill>
                  <a:srgbClr val="000000"/>
                </a:solidFill>
              </a:rPr>
              <a:t>- </a:t>
            </a:r>
            <a:r>
              <a:rPr lang="en" sz="1300" dirty="0" err="1">
                <a:solidFill>
                  <a:srgbClr val="000000"/>
                </a:solidFill>
              </a:rPr>
              <a:t>medRxiv</a:t>
            </a:r>
            <a:endParaRPr lang="en" sz="1300" dirty="0">
              <a:solidFill>
                <a:srgbClr val="000000"/>
              </a:solidFill>
            </a:endParaRPr>
          </a:p>
          <a:p>
            <a:pPr marL="882650" lvl="1" indent="-285750">
              <a:spcBef>
                <a:spcPts val="0"/>
              </a:spcBef>
              <a:buClr>
                <a:srgbClr val="000000"/>
              </a:buClr>
              <a:buSzPts val="1400"/>
              <a:buFontTx/>
              <a:buChar char="-"/>
            </a:pPr>
            <a:r>
              <a:rPr lang="en" sz="1300" dirty="0" err="1">
                <a:solidFill>
                  <a:srgbClr val="000000"/>
                </a:solidFill>
              </a:rPr>
              <a:t>ChemRxiv</a:t>
            </a:r>
            <a:endParaRPr lang="en" sz="1300" dirty="0">
              <a:solidFill>
                <a:srgbClr val="000000"/>
              </a:solidFill>
            </a:endParaRPr>
          </a:p>
          <a:p>
            <a:pPr marL="882650" lvl="1" indent="-285750">
              <a:spcBef>
                <a:spcPts val="0"/>
              </a:spcBef>
              <a:buClr>
                <a:srgbClr val="000000"/>
              </a:buClr>
              <a:buSzPts val="1400"/>
              <a:buFontTx/>
              <a:buChar char="-"/>
            </a:pPr>
            <a:endParaRPr lang="en" sz="1300" dirty="0">
              <a:solidFill>
                <a:srgbClr val="000000"/>
              </a:solidFill>
            </a:endParaRPr>
          </a:p>
          <a:p>
            <a:pPr lvl="0">
              <a:buClr>
                <a:srgbClr val="000000"/>
              </a:buClr>
            </a:pPr>
            <a:r>
              <a:rPr lang="en" b="1" dirty="0">
                <a:solidFill>
                  <a:srgbClr val="000000"/>
                </a:solidFill>
              </a:rPr>
              <a:t>Publishers &amp; Standalone journals </a:t>
            </a:r>
            <a:endParaRPr lang="en-MY" b="1" dirty="0">
              <a:solidFill>
                <a:srgbClr val="000000"/>
              </a:solidFill>
            </a:endParaRPr>
          </a:p>
          <a:p>
            <a:pPr lvl="0" indent="0">
              <a:buNone/>
            </a:pPr>
            <a:r>
              <a:rPr lang="en-MY" dirty="0">
                <a:solidFill>
                  <a:srgbClr val="000000"/>
                </a:solidFill>
              </a:rPr>
              <a:t>- Identifying predatory journals </a:t>
            </a:r>
          </a:p>
          <a:p>
            <a:pPr lvl="0" indent="0">
              <a:buNone/>
            </a:pPr>
            <a:r>
              <a:rPr lang="en-MY" dirty="0">
                <a:solidFill>
                  <a:srgbClr val="000000"/>
                </a:solidFill>
              </a:rPr>
              <a:t>- Choosing the right journals </a:t>
            </a:r>
          </a:p>
          <a:p>
            <a:pPr marL="596900" lvl="1" indent="0">
              <a:spcBef>
                <a:spcPts val="0"/>
              </a:spcBef>
              <a:buClr>
                <a:srgbClr val="000000"/>
              </a:buClr>
              <a:buSzPts val="1400"/>
              <a:buNone/>
            </a:pPr>
            <a:endParaRPr sz="1300" dirty="0">
              <a:solidFill>
                <a:srgbClr val="000000"/>
              </a:solidFill>
            </a:endParaRPr>
          </a:p>
        </p:txBody>
      </p:sp>
      <p:pic>
        <p:nvPicPr>
          <p:cNvPr id="3" name="Picture 2">
            <a:extLst>
              <a:ext uri="{FF2B5EF4-FFF2-40B4-BE49-F238E27FC236}">
                <a16:creationId xmlns:a16="http://schemas.microsoft.com/office/drawing/2014/main" id="{FC074A48-DC3D-C240-B4D8-6AF2E338E644}"/>
              </a:ext>
            </a:extLst>
          </p:cNvPr>
          <p:cNvPicPr>
            <a:picLocks noChangeAspect="1"/>
          </p:cNvPicPr>
          <p:nvPr/>
        </p:nvPicPr>
        <p:blipFill>
          <a:blip r:embed="rId3"/>
          <a:stretch>
            <a:fillRect/>
          </a:stretch>
        </p:blipFill>
        <p:spPr>
          <a:xfrm rot="20728087">
            <a:off x="3367102" y="371706"/>
            <a:ext cx="2409794" cy="1428179"/>
          </a:xfrm>
          <a:prstGeom prst="rect">
            <a:avLst/>
          </a:prstGeom>
        </p:spPr>
      </p:pic>
      <p:pic>
        <p:nvPicPr>
          <p:cNvPr id="5" name="Picture 4">
            <a:extLst>
              <a:ext uri="{FF2B5EF4-FFF2-40B4-BE49-F238E27FC236}">
                <a16:creationId xmlns:a16="http://schemas.microsoft.com/office/drawing/2014/main" id="{B3DCB574-F8CF-7147-8713-CA3D6244A255}"/>
              </a:ext>
            </a:extLst>
          </p:cNvPr>
          <p:cNvPicPr>
            <a:picLocks noChangeAspect="1"/>
          </p:cNvPicPr>
          <p:nvPr/>
        </p:nvPicPr>
        <p:blipFill>
          <a:blip r:embed="rId4"/>
          <a:stretch>
            <a:fillRect/>
          </a:stretch>
        </p:blipFill>
        <p:spPr>
          <a:xfrm rot="20220792">
            <a:off x="6513542" y="808581"/>
            <a:ext cx="2432675" cy="1507573"/>
          </a:xfrm>
          <a:prstGeom prst="rect">
            <a:avLst/>
          </a:prstGeom>
        </p:spPr>
      </p:pic>
      <p:pic>
        <p:nvPicPr>
          <p:cNvPr id="13" name="Picture 12">
            <a:extLst>
              <a:ext uri="{FF2B5EF4-FFF2-40B4-BE49-F238E27FC236}">
                <a16:creationId xmlns:a16="http://schemas.microsoft.com/office/drawing/2014/main" id="{B07EF76B-6343-8048-87F0-372989B39031}"/>
              </a:ext>
            </a:extLst>
          </p:cNvPr>
          <p:cNvPicPr>
            <a:picLocks noChangeAspect="1"/>
          </p:cNvPicPr>
          <p:nvPr/>
        </p:nvPicPr>
        <p:blipFill>
          <a:blip r:embed="rId5"/>
          <a:stretch>
            <a:fillRect/>
          </a:stretch>
        </p:blipFill>
        <p:spPr>
          <a:xfrm rot="21192227">
            <a:off x="3393714" y="2016923"/>
            <a:ext cx="2652957" cy="1340067"/>
          </a:xfrm>
          <a:prstGeom prst="rect">
            <a:avLst/>
          </a:prstGeom>
        </p:spPr>
      </p:pic>
      <p:pic>
        <p:nvPicPr>
          <p:cNvPr id="15" name="Picture 14">
            <a:extLst>
              <a:ext uri="{FF2B5EF4-FFF2-40B4-BE49-F238E27FC236}">
                <a16:creationId xmlns:a16="http://schemas.microsoft.com/office/drawing/2014/main" id="{7BE2316D-3557-9141-AC83-7C99B033DD50}"/>
              </a:ext>
            </a:extLst>
          </p:cNvPr>
          <p:cNvPicPr>
            <a:picLocks noChangeAspect="1"/>
          </p:cNvPicPr>
          <p:nvPr/>
        </p:nvPicPr>
        <p:blipFill>
          <a:blip r:embed="rId6"/>
          <a:stretch>
            <a:fillRect/>
          </a:stretch>
        </p:blipFill>
        <p:spPr>
          <a:xfrm>
            <a:off x="3592168" y="3553602"/>
            <a:ext cx="1563156" cy="1497680"/>
          </a:xfrm>
          <a:prstGeom prst="rect">
            <a:avLst/>
          </a:prstGeom>
        </p:spPr>
      </p:pic>
      <p:pic>
        <p:nvPicPr>
          <p:cNvPr id="17" name="Picture 16">
            <a:extLst>
              <a:ext uri="{FF2B5EF4-FFF2-40B4-BE49-F238E27FC236}">
                <a16:creationId xmlns:a16="http://schemas.microsoft.com/office/drawing/2014/main" id="{5E927B05-FA8F-574D-BED6-CDD1D60DF939}"/>
              </a:ext>
            </a:extLst>
          </p:cNvPr>
          <p:cNvPicPr>
            <a:picLocks noChangeAspect="1"/>
          </p:cNvPicPr>
          <p:nvPr/>
        </p:nvPicPr>
        <p:blipFill>
          <a:blip r:embed="rId7"/>
          <a:stretch>
            <a:fillRect/>
          </a:stretch>
        </p:blipFill>
        <p:spPr>
          <a:xfrm rot="20219294">
            <a:off x="5557164" y="3486289"/>
            <a:ext cx="2991612" cy="57270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13763"/>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Discussion </a:t>
            </a:r>
            <a:endParaRPr dirty="0"/>
          </a:p>
        </p:txBody>
      </p:sp>
      <p:sp>
        <p:nvSpPr>
          <p:cNvPr id="78" name="Google Shape;78;p16"/>
          <p:cNvSpPr txBox="1">
            <a:spLocks noGrp="1"/>
          </p:cNvSpPr>
          <p:nvPr>
            <p:ph type="body" idx="1"/>
          </p:nvPr>
        </p:nvSpPr>
        <p:spPr>
          <a:xfrm>
            <a:off x="118464" y="844304"/>
            <a:ext cx="3972688" cy="2103847"/>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r>
              <a:rPr lang="en-MY" sz="1500" dirty="0">
                <a:solidFill>
                  <a:srgbClr val="000000"/>
                </a:solidFill>
              </a:rPr>
              <a:t>Overall: -</a:t>
            </a:r>
          </a:p>
          <a:p>
            <a:pPr marL="139700" lvl="0" indent="0" algn="l" rtl="0">
              <a:lnSpc>
                <a:spcPct val="115000"/>
              </a:lnSpc>
              <a:spcBef>
                <a:spcPts val="0"/>
              </a:spcBef>
              <a:spcAft>
                <a:spcPts val="0"/>
              </a:spcAft>
              <a:buClr>
                <a:srgbClr val="000000"/>
              </a:buClr>
              <a:buSzPts val="1400"/>
              <a:buNone/>
            </a:pPr>
            <a:endParaRPr lang="en-MY" sz="1500" dirty="0">
              <a:solidFill>
                <a:srgbClr val="000000"/>
              </a:solidFill>
            </a:endParaRPr>
          </a:p>
          <a:p>
            <a:pPr lvl="0">
              <a:buClr>
                <a:schemeClr val="dk1"/>
              </a:buClr>
            </a:pPr>
            <a:r>
              <a:rPr lang="en-GB" sz="1500" dirty="0">
                <a:solidFill>
                  <a:schemeClr val="tx1"/>
                </a:solidFill>
              </a:rPr>
              <a:t>The hardest section to define and write</a:t>
            </a:r>
          </a:p>
          <a:p>
            <a:pPr lvl="0">
              <a:buClr>
                <a:schemeClr val="dk1"/>
              </a:buClr>
            </a:pPr>
            <a:endParaRPr lang="en-GB" sz="1500" dirty="0">
              <a:solidFill>
                <a:schemeClr val="tx1"/>
              </a:solidFill>
            </a:endParaRPr>
          </a:p>
          <a:p>
            <a:pPr lvl="0">
              <a:buClr>
                <a:schemeClr val="dk1"/>
              </a:buClr>
            </a:pPr>
            <a:r>
              <a:rPr lang="en-GB" sz="1500" dirty="0">
                <a:solidFill>
                  <a:schemeClr val="tx1"/>
                </a:solidFill>
              </a:rPr>
              <a:t>Bad discussion results in paper rejection </a:t>
            </a:r>
          </a:p>
          <a:p>
            <a:pPr lvl="0">
              <a:buClr>
                <a:schemeClr val="dk1"/>
              </a:buClr>
            </a:pPr>
            <a:endParaRPr lang="en" sz="1500" dirty="0">
              <a:solidFill>
                <a:schemeClr val="tx1"/>
              </a:solidFill>
            </a:endParaRPr>
          </a:p>
          <a:p>
            <a:pPr marL="457200" lvl="0" indent="-317500" algn="l" rtl="0">
              <a:lnSpc>
                <a:spcPct val="115000"/>
              </a:lnSpc>
              <a:spcBef>
                <a:spcPts val="0"/>
              </a:spcBef>
              <a:spcAft>
                <a:spcPts val="0"/>
              </a:spcAft>
              <a:buClr>
                <a:schemeClr val="dk1"/>
              </a:buClr>
              <a:buSzPts val="1400"/>
              <a:buChar char="●"/>
            </a:pPr>
            <a:r>
              <a:rPr lang="en" sz="1500" dirty="0">
                <a:solidFill>
                  <a:schemeClr val="dk1"/>
                </a:solidFill>
              </a:rPr>
              <a:t>Good style and logical presentation is important in discussion </a:t>
            </a:r>
          </a:p>
          <a:p>
            <a:pPr marL="457200" lvl="0" indent="-317500" algn="l" rtl="0">
              <a:lnSpc>
                <a:spcPct val="115000"/>
              </a:lnSpc>
              <a:spcBef>
                <a:spcPts val="0"/>
              </a:spcBef>
              <a:spcAft>
                <a:spcPts val="0"/>
              </a:spcAft>
              <a:buClr>
                <a:schemeClr val="dk1"/>
              </a:buClr>
              <a:buSzPts val="1400"/>
              <a:buChar char="●"/>
            </a:pPr>
            <a:endParaRPr lang="en" sz="1500" dirty="0">
              <a:solidFill>
                <a:schemeClr val="dk1"/>
              </a:solidFill>
            </a:endParaRPr>
          </a:p>
          <a:p>
            <a:pPr marL="457200" lvl="0" indent="-317500" algn="l" rtl="0">
              <a:lnSpc>
                <a:spcPct val="115000"/>
              </a:lnSpc>
              <a:spcBef>
                <a:spcPts val="0"/>
              </a:spcBef>
              <a:spcAft>
                <a:spcPts val="0"/>
              </a:spcAft>
              <a:buClr>
                <a:schemeClr val="dk1"/>
              </a:buClr>
              <a:buSzPts val="1400"/>
              <a:buChar char="●"/>
            </a:pPr>
            <a:endParaRPr lang="en-MY" sz="1500" dirty="0">
              <a:solidFill>
                <a:schemeClr val="dk1"/>
              </a:solidFill>
            </a:endParaRPr>
          </a:p>
          <a:p>
            <a:pPr marL="0" lvl="0" indent="0" algn="l" rtl="0">
              <a:lnSpc>
                <a:spcPct val="115000"/>
              </a:lnSpc>
              <a:spcBef>
                <a:spcPts val="0"/>
              </a:spcBef>
              <a:spcAft>
                <a:spcPts val="0"/>
              </a:spcAft>
              <a:buSzPts val="1400"/>
              <a:buNone/>
            </a:pPr>
            <a:endParaRPr sz="1500" dirty="0">
              <a:solidFill>
                <a:srgbClr val="000000"/>
              </a:solidFill>
            </a:endParaRPr>
          </a:p>
        </p:txBody>
      </p:sp>
      <p:sp>
        <p:nvSpPr>
          <p:cNvPr id="11" name="Google Shape;78;p16">
            <a:extLst>
              <a:ext uri="{FF2B5EF4-FFF2-40B4-BE49-F238E27FC236}">
                <a16:creationId xmlns:a16="http://schemas.microsoft.com/office/drawing/2014/main" id="{9362311B-59C3-F44A-B6C7-869CD2E277C4}"/>
              </a:ext>
            </a:extLst>
          </p:cNvPr>
          <p:cNvSpPr txBox="1">
            <a:spLocks/>
          </p:cNvSpPr>
          <p:nvPr/>
        </p:nvSpPr>
        <p:spPr>
          <a:xfrm>
            <a:off x="4365024" y="500113"/>
            <a:ext cx="4888716" cy="3416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endParaRPr lang="en-MY" sz="1500" dirty="0">
              <a:solidFill>
                <a:srgbClr val="000000"/>
              </a:solidFill>
            </a:endParaRPr>
          </a:p>
          <a:p>
            <a:pPr marL="0" indent="0">
              <a:buFont typeface="Arial"/>
              <a:buNone/>
            </a:pPr>
            <a:r>
              <a:rPr lang="en-MY" sz="1500" dirty="0">
                <a:solidFill>
                  <a:srgbClr val="000000"/>
                </a:solidFill>
              </a:rPr>
              <a:t>   Content :-</a:t>
            </a:r>
          </a:p>
          <a:p>
            <a:pPr marL="0" indent="0">
              <a:buFont typeface="Arial"/>
              <a:buNone/>
            </a:pPr>
            <a:endParaRPr lang="en-MY" sz="1500" dirty="0">
              <a:solidFill>
                <a:srgbClr val="000000"/>
              </a:solidFill>
            </a:endParaRPr>
          </a:p>
          <a:p>
            <a:pPr>
              <a:buClr>
                <a:srgbClr val="000000"/>
              </a:buClr>
            </a:pPr>
            <a:r>
              <a:rPr lang="en-MY" sz="1500" dirty="0">
                <a:solidFill>
                  <a:srgbClr val="000000"/>
                </a:solidFill>
              </a:rPr>
              <a:t>Discussion section should report </a:t>
            </a:r>
          </a:p>
          <a:p>
            <a:pPr marL="596900" lvl="1" indent="0">
              <a:spcBef>
                <a:spcPts val="0"/>
              </a:spcBef>
              <a:buClr>
                <a:srgbClr val="000000"/>
              </a:buClr>
              <a:buSzPts val="1400"/>
              <a:buFont typeface="Arial"/>
              <a:buNone/>
            </a:pPr>
            <a:r>
              <a:rPr lang="en-MY" sz="1500" dirty="0">
                <a:solidFill>
                  <a:srgbClr val="000000"/>
                </a:solidFill>
              </a:rPr>
              <a:t>- Your key findings by providing answer to the research question</a:t>
            </a:r>
          </a:p>
          <a:p>
            <a:pPr marL="882650" lvl="1" indent="-285750">
              <a:spcBef>
                <a:spcPts val="0"/>
              </a:spcBef>
              <a:buClr>
                <a:srgbClr val="000000"/>
              </a:buClr>
              <a:buSzPts val="1400"/>
              <a:buFontTx/>
              <a:buChar char="-"/>
            </a:pPr>
            <a:r>
              <a:rPr lang="en-MY" sz="1500" dirty="0">
                <a:solidFill>
                  <a:srgbClr val="000000"/>
                </a:solidFill>
              </a:rPr>
              <a:t>Summarise and generalise </a:t>
            </a:r>
          </a:p>
          <a:p>
            <a:pPr marL="882650" lvl="1" indent="-285750">
              <a:spcBef>
                <a:spcPts val="0"/>
              </a:spcBef>
              <a:buClr>
                <a:srgbClr val="000000"/>
              </a:buClr>
              <a:buSzPts val="1400"/>
              <a:buFontTx/>
              <a:buChar char="-"/>
            </a:pPr>
            <a:r>
              <a:rPr lang="en-MY" sz="1500" dirty="0">
                <a:solidFill>
                  <a:srgbClr val="000000"/>
                </a:solidFill>
              </a:rPr>
              <a:t>Organise in </a:t>
            </a:r>
            <a:r>
              <a:rPr lang="en-MY" sz="1500" i="1" dirty="0">
                <a:solidFill>
                  <a:srgbClr val="000000"/>
                </a:solidFill>
              </a:rPr>
              <a:t>Pyramid structure</a:t>
            </a:r>
          </a:p>
          <a:p>
            <a:pPr marL="882650" lvl="1" indent="-285750">
              <a:spcBef>
                <a:spcPts val="0"/>
              </a:spcBef>
              <a:buClr>
                <a:srgbClr val="000000"/>
              </a:buClr>
              <a:buSzPts val="1400"/>
              <a:buFontTx/>
              <a:buChar char="-"/>
            </a:pPr>
            <a:endParaRPr lang="en-MY" sz="1500" dirty="0">
              <a:solidFill>
                <a:srgbClr val="000000"/>
              </a:solidFill>
            </a:endParaRPr>
          </a:p>
        </p:txBody>
      </p:sp>
    </p:spTree>
    <p:extLst>
      <p:ext uri="{BB962C8B-B14F-4D97-AF65-F5344CB8AC3E}">
        <p14:creationId xmlns:p14="http://schemas.microsoft.com/office/powerpoint/2010/main" val="4609513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iangle 1">
            <a:extLst>
              <a:ext uri="{FF2B5EF4-FFF2-40B4-BE49-F238E27FC236}">
                <a16:creationId xmlns:a16="http://schemas.microsoft.com/office/drawing/2014/main" id="{8892DF88-2C42-E748-901C-201512C8D908}"/>
              </a:ext>
            </a:extLst>
          </p:cNvPr>
          <p:cNvSpPr/>
          <p:nvPr/>
        </p:nvSpPr>
        <p:spPr>
          <a:xfrm>
            <a:off x="606973" y="693683"/>
            <a:ext cx="7922172" cy="3925614"/>
          </a:xfrm>
          <a:prstGeom prst="triangl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a:p>
            <a:pPr algn="ctr"/>
            <a:endParaRPr lang="en-GB" b="1" dirty="0"/>
          </a:p>
          <a:p>
            <a:pPr algn="ctr"/>
            <a:r>
              <a:rPr lang="en-GB" b="1" dirty="0"/>
              <a:t>First paragraph</a:t>
            </a:r>
          </a:p>
          <a:p>
            <a:pPr algn="ctr"/>
            <a:r>
              <a:rPr lang="en-GB" dirty="0"/>
              <a:t>Interpretation based on key findings</a:t>
            </a:r>
          </a:p>
          <a:p>
            <a:pPr algn="ctr"/>
            <a:endParaRPr lang="en-GB" dirty="0"/>
          </a:p>
          <a:p>
            <a:pPr algn="ctr"/>
            <a:endParaRPr lang="en-GB" dirty="0"/>
          </a:p>
          <a:p>
            <a:pPr algn="ctr"/>
            <a:endParaRPr lang="en-GB" dirty="0"/>
          </a:p>
          <a:p>
            <a:pPr algn="ctr"/>
            <a:r>
              <a:rPr lang="en-GB" b="1" dirty="0"/>
              <a:t>Middle paragraphs</a:t>
            </a:r>
          </a:p>
          <a:p>
            <a:pPr algn="ctr"/>
            <a:r>
              <a:rPr lang="en-GB" dirty="0"/>
              <a:t>Compare and Contrasts to previous studies</a:t>
            </a:r>
          </a:p>
          <a:p>
            <a:pPr algn="ctr"/>
            <a:r>
              <a:rPr lang="en-GB" dirty="0"/>
              <a:t>Limitations of your study</a:t>
            </a:r>
          </a:p>
          <a:p>
            <a:pPr algn="ctr"/>
            <a:r>
              <a:rPr lang="en-GB" dirty="0"/>
              <a:t>Unexpected findings</a:t>
            </a:r>
          </a:p>
          <a:p>
            <a:pPr algn="ctr"/>
            <a:r>
              <a:rPr lang="en-GB" dirty="0"/>
              <a:t>Hypotheses </a:t>
            </a:r>
          </a:p>
          <a:p>
            <a:pPr algn="ctr"/>
            <a:endParaRPr lang="en-GB" dirty="0"/>
          </a:p>
          <a:p>
            <a:pPr algn="ctr"/>
            <a:r>
              <a:rPr lang="en-GB" b="1" dirty="0"/>
              <a:t>Last paragraph</a:t>
            </a:r>
          </a:p>
          <a:p>
            <a:pPr algn="ctr"/>
            <a:r>
              <a:rPr lang="en-GB" dirty="0"/>
              <a:t>Summary/implication </a:t>
            </a:r>
          </a:p>
          <a:p>
            <a:pPr algn="ctr"/>
            <a:endParaRPr lang="en-GB" dirty="0"/>
          </a:p>
          <a:p>
            <a:pPr algn="ctr"/>
            <a:endParaRPr lang="en-GB" dirty="0"/>
          </a:p>
          <a:p>
            <a:pPr algn="ctr"/>
            <a:endParaRPr lang="en-GB" dirty="0"/>
          </a:p>
          <a:p>
            <a:pPr algn="ctr"/>
            <a:endParaRPr lang="en-GB" dirty="0"/>
          </a:p>
          <a:p>
            <a:pPr algn="ctr"/>
            <a:endParaRPr lang="en-GB" dirty="0"/>
          </a:p>
          <a:p>
            <a:pPr algn="ctr"/>
            <a:r>
              <a:rPr lang="en-GB" dirty="0"/>
              <a:t> </a:t>
            </a:r>
          </a:p>
        </p:txBody>
      </p:sp>
    </p:spTree>
    <p:extLst>
      <p:ext uri="{BB962C8B-B14F-4D97-AF65-F5344CB8AC3E}">
        <p14:creationId xmlns:p14="http://schemas.microsoft.com/office/powerpoint/2010/main" val="22652585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E678AA72-1605-744D-B410-281F34BF5F5C}"/>
              </a:ext>
            </a:extLst>
          </p:cNvPr>
          <p:cNvGraphicFramePr>
            <a:graphicFrameLocks noGrp="1"/>
          </p:cNvGraphicFramePr>
          <p:nvPr/>
        </p:nvGraphicFramePr>
        <p:xfrm>
          <a:off x="315097" y="852617"/>
          <a:ext cx="8513806" cy="4003590"/>
        </p:xfrm>
        <a:graphic>
          <a:graphicData uri="http://schemas.openxmlformats.org/drawingml/2006/table">
            <a:tbl>
              <a:tblPr firstRow="1" bandRow="1">
                <a:tableStyleId>{0E3FDE45-AF77-4B5C-9715-49D594BDF05E}</a:tableStyleId>
              </a:tblPr>
              <a:tblGrid>
                <a:gridCol w="1773195">
                  <a:extLst>
                    <a:ext uri="{9D8B030D-6E8A-4147-A177-3AD203B41FA5}">
                      <a16:colId xmlns:a16="http://schemas.microsoft.com/office/drawing/2014/main" val="2668689046"/>
                    </a:ext>
                  </a:extLst>
                </a:gridCol>
                <a:gridCol w="6740611">
                  <a:extLst>
                    <a:ext uri="{9D8B030D-6E8A-4147-A177-3AD203B41FA5}">
                      <a16:colId xmlns:a16="http://schemas.microsoft.com/office/drawing/2014/main" val="1435906344"/>
                    </a:ext>
                  </a:extLst>
                </a:gridCol>
              </a:tblGrid>
              <a:tr h="1334530">
                <a:tc>
                  <a:txBody>
                    <a:bodyPr/>
                    <a:lstStyle/>
                    <a:p>
                      <a:r>
                        <a:rPr lang="en-GB" dirty="0"/>
                        <a:t>First paragraph</a:t>
                      </a:r>
                    </a:p>
                  </a:txBody>
                  <a:tcPr/>
                </a:tc>
                <a:tc>
                  <a:txBody>
                    <a:bodyPr/>
                    <a:lstStyle/>
                    <a:p>
                      <a:r>
                        <a:rPr lang="en-GB" b="0" dirty="0"/>
                        <a:t>Tell your reader what your key findings were and what they mean. Do not begin </a:t>
                      </a:r>
                      <a:r>
                        <a:rPr lang="en-GB" b="1" i="1" dirty="0"/>
                        <a:t>Discussion</a:t>
                      </a:r>
                      <a:r>
                        <a:rPr lang="en-GB" b="0" dirty="0"/>
                        <a:t> with second </a:t>
                      </a:r>
                      <a:r>
                        <a:rPr lang="en-GB" b="1" i="1" dirty="0"/>
                        <a:t>Introduction. </a:t>
                      </a:r>
                    </a:p>
                    <a:p>
                      <a:endParaRPr lang="en-GB" b="1" i="1" dirty="0"/>
                    </a:p>
                    <a:p>
                      <a:r>
                        <a:rPr lang="en-GB" b="0" i="0" dirty="0"/>
                        <a:t>State the answer based on your findings in opening sentence of the Discussion. </a:t>
                      </a:r>
                      <a:r>
                        <a:rPr lang="en-GB" b="0" dirty="0"/>
                        <a:t> Restate the purpose of the study (optional). </a:t>
                      </a:r>
                    </a:p>
                  </a:txBody>
                  <a:tcPr/>
                </a:tc>
                <a:extLst>
                  <a:ext uri="{0D108BD9-81ED-4DB2-BD59-A6C34878D82A}">
                    <a16:rowId xmlns:a16="http://schemas.microsoft.com/office/drawing/2014/main" val="369170892"/>
                  </a:ext>
                </a:extLst>
              </a:tr>
              <a:tr h="1334530">
                <a:tc>
                  <a:txBody>
                    <a:bodyPr/>
                    <a:lstStyle/>
                    <a:p>
                      <a:r>
                        <a:rPr lang="en-GB" b="1" dirty="0"/>
                        <a:t>Middle paragraphs </a:t>
                      </a:r>
                    </a:p>
                  </a:txBody>
                  <a:tcPr/>
                </a:tc>
                <a:tc>
                  <a:txBody>
                    <a:bodyPr/>
                    <a:lstStyle/>
                    <a:p>
                      <a:r>
                        <a:rPr lang="en-GB" b="0" dirty="0"/>
                        <a:t>Explain how your findings fit into what is known in the field. Tell your readers what you think your results mean and how strongly you believe in them. </a:t>
                      </a:r>
                    </a:p>
                    <a:p>
                      <a:endParaRPr lang="en-GB" b="0" dirty="0"/>
                    </a:p>
                    <a:p>
                      <a:r>
                        <a:rPr lang="en-GB" b="0" dirty="0"/>
                        <a:t>Organise it from most to least important and explain the science </a:t>
                      </a:r>
                    </a:p>
                    <a:p>
                      <a:r>
                        <a:rPr lang="en-GB" b="0" dirty="0"/>
                        <a:t>Compare and contrast your results with those found by others </a:t>
                      </a:r>
                      <a:endParaRPr lang="en-GB" dirty="0"/>
                    </a:p>
                  </a:txBody>
                  <a:tcPr/>
                </a:tc>
                <a:extLst>
                  <a:ext uri="{0D108BD9-81ED-4DB2-BD59-A6C34878D82A}">
                    <a16:rowId xmlns:a16="http://schemas.microsoft.com/office/drawing/2014/main" val="1415661130"/>
                  </a:ext>
                </a:extLst>
              </a:tr>
              <a:tr h="1334530">
                <a:tc>
                  <a:txBody>
                    <a:bodyPr/>
                    <a:lstStyle/>
                    <a:p>
                      <a:r>
                        <a:rPr lang="en-GB" b="1" dirty="0"/>
                        <a:t>Last paragraph </a:t>
                      </a:r>
                    </a:p>
                  </a:txBody>
                  <a:tcPr/>
                </a:tc>
                <a:tc>
                  <a:txBody>
                    <a:bodyPr/>
                    <a:lstStyle/>
                    <a:p>
                      <a:r>
                        <a:rPr lang="en-GB" dirty="0"/>
                        <a:t>Analyse the most important results and the significance of your work</a:t>
                      </a:r>
                    </a:p>
                    <a:p>
                      <a:endParaRPr lang="en-GB" dirty="0"/>
                    </a:p>
                    <a:p>
                      <a:r>
                        <a:rPr lang="en-GB" dirty="0"/>
                        <a:t>Summarise and generalise why the contribution of your study is important overall, in your field, outside your field, and for society.  </a:t>
                      </a:r>
                    </a:p>
                  </a:txBody>
                  <a:tcPr/>
                </a:tc>
                <a:extLst>
                  <a:ext uri="{0D108BD9-81ED-4DB2-BD59-A6C34878D82A}">
                    <a16:rowId xmlns:a16="http://schemas.microsoft.com/office/drawing/2014/main" val="2201603492"/>
                  </a:ext>
                </a:extLst>
              </a:tr>
            </a:tbl>
          </a:graphicData>
        </a:graphic>
      </p:graphicFrame>
    </p:spTree>
    <p:extLst>
      <p:ext uri="{BB962C8B-B14F-4D97-AF65-F5344CB8AC3E}">
        <p14:creationId xmlns:p14="http://schemas.microsoft.com/office/powerpoint/2010/main" val="8071792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13763"/>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Signals for the </a:t>
            </a:r>
            <a:r>
              <a:rPr lang="en-GB" b="1" dirty="0"/>
              <a:t>Discussion</a:t>
            </a:r>
            <a:r>
              <a:rPr lang="en-GB" dirty="0"/>
              <a:t> I</a:t>
            </a:r>
            <a:endParaRPr dirty="0"/>
          </a:p>
        </p:txBody>
      </p:sp>
      <p:graphicFrame>
        <p:nvGraphicFramePr>
          <p:cNvPr id="4" name="Table 4">
            <a:extLst>
              <a:ext uri="{FF2B5EF4-FFF2-40B4-BE49-F238E27FC236}">
                <a16:creationId xmlns:a16="http://schemas.microsoft.com/office/drawing/2014/main" id="{7C4DB3B4-57F2-AF40-9427-307923A69920}"/>
              </a:ext>
            </a:extLst>
          </p:cNvPr>
          <p:cNvGraphicFramePr>
            <a:graphicFrameLocks noGrp="1"/>
          </p:cNvGraphicFramePr>
          <p:nvPr/>
        </p:nvGraphicFramePr>
        <p:xfrm>
          <a:off x="740978" y="1198179"/>
          <a:ext cx="7925784" cy="3329835"/>
        </p:xfrm>
        <a:graphic>
          <a:graphicData uri="http://schemas.openxmlformats.org/drawingml/2006/table">
            <a:tbl>
              <a:tblPr firstRow="1" bandRow="1">
                <a:tableStyleId>{0E3FDE45-AF77-4B5C-9715-49D594BDF05E}</a:tableStyleId>
              </a:tblPr>
              <a:tblGrid>
                <a:gridCol w="1899746">
                  <a:extLst>
                    <a:ext uri="{9D8B030D-6E8A-4147-A177-3AD203B41FA5}">
                      <a16:colId xmlns:a16="http://schemas.microsoft.com/office/drawing/2014/main" val="3091341123"/>
                    </a:ext>
                  </a:extLst>
                </a:gridCol>
                <a:gridCol w="2349062">
                  <a:extLst>
                    <a:ext uri="{9D8B030D-6E8A-4147-A177-3AD203B41FA5}">
                      <a16:colId xmlns:a16="http://schemas.microsoft.com/office/drawing/2014/main" val="1729901736"/>
                    </a:ext>
                  </a:extLst>
                </a:gridCol>
                <a:gridCol w="1695530">
                  <a:extLst>
                    <a:ext uri="{9D8B030D-6E8A-4147-A177-3AD203B41FA5}">
                      <a16:colId xmlns:a16="http://schemas.microsoft.com/office/drawing/2014/main" val="1588497617"/>
                    </a:ext>
                  </a:extLst>
                </a:gridCol>
                <a:gridCol w="1981446">
                  <a:extLst>
                    <a:ext uri="{9D8B030D-6E8A-4147-A177-3AD203B41FA5}">
                      <a16:colId xmlns:a16="http://schemas.microsoft.com/office/drawing/2014/main" val="2590166747"/>
                    </a:ext>
                  </a:extLst>
                </a:gridCol>
              </a:tblGrid>
              <a:tr h="549521">
                <a:tc>
                  <a:txBody>
                    <a:bodyPr/>
                    <a:lstStyle/>
                    <a:p>
                      <a:r>
                        <a:rPr lang="en-GB" dirty="0"/>
                        <a:t>Answer</a:t>
                      </a:r>
                    </a:p>
                  </a:txBody>
                  <a:tcPr/>
                </a:tc>
                <a:tc>
                  <a:txBody>
                    <a:bodyPr/>
                    <a:lstStyle/>
                    <a:p>
                      <a:r>
                        <a:rPr lang="en-GB" dirty="0"/>
                        <a:t>Key findings</a:t>
                      </a:r>
                    </a:p>
                  </a:txBody>
                  <a:tcPr/>
                </a:tc>
                <a:tc>
                  <a:txBody>
                    <a:bodyPr/>
                    <a:lstStyle/>
                    <a:p>
                      <a:r>
                        <a:rPr lang="en-GB" dirty="0"/>
                        <a:t>Summary</a:t>
                      </a:r>
                    </a:p>
                  </a:txBody>
                  <a:tcPr/>
                </a:tc>
                <a:tc>
                  <a:txBody>
                    <a:bodyPr/>
                    <a:lstStyle/>
                    <a:p>
                      <a:r>
                        <a:rPr lang="en-GB" dirty="0"/>
                        <a:t>Significance </a:t>
                      </a:r>
                    </a:p>
                  </a:txBody>
                  <a:tcPr/>
                </a:tc>
                <a:extLst>
                  <a:ext uri="{0D108BD9-81ED-4DB2-BD59-A6C34878D82A}">
                    <a16:rowId xmlns:a16="http://schemas.microsoft.com/office/drawing/2014/main" val="1440831473"/>
                  </a:ext>
                </a:extLst>
              </a:tr>
              <a:tr h="587428">
                <a:tc>
                  <a:txBody>
                    <a:bodyPr/>
                    <a:lstStyle/>
                    <a:p>
                      <a:r>
                        <a:rPr lang="en-GB" dirty="0"/>
                        <a:t>In this study, we have shown that…</a:t>
                      </a:r>
                    </a:p>
                  </a:txBody>
                  <a:tcPr/>
                </a:tc>
                <a:tc>
                  <a:txBody>
                    <a:bodyPr/>
                    <a:lstStyle/>
                    <a:p>
                      <a:r>
                        <a:rPr lang="en-GB" dirty="0"/>
                        <a:t>In our experiments…</a:t>
                      </a:r>
                    </a:p>
                  </a:txBody>
                  <a:tcPr/>
                </a:tc>
                <a:tc>
                  <a:txBody>
                    <a:bodyPr/>
                    <a:lstStyle/>
                    <a:p>
                      <a:r>
                        <a:rPr lang="en-GB" dirty="0"/>
                        <a:t>In summary…</a:t>
                      </a:r>
                    </a:p>
                  </a:txBody>
                  <a:tcPr/>
                </a:tc>
                <a:tc>
                  <a:txBody>
                    <a:bodyPr/>
                    <a:lstStyle/>
                    <a:p>
                      <a:endParaRPr lang="en-GB" dirty="0"/>
                    </a:p>
                  </a:txBody>
                  <a:tcPr/>
                </a:tc>
                <a:extLst>
                  <a:ext uri="{0D108BD9-81ED-4DB2-BD59-A6C34878D82A}">
                    <a16:rowId xmlns:a16="http://schemas.microsoft.com/office/drawing/2014/main" val="604023533"/>
                  </a:ext>
                </a:extLst>
              </a:tr>
              <a:tr h="802729">
                <a:tc>
                  <a:txBody>
                    <a:bodyPr/>
                    <a:lstStyle/>
                    <a:p>
                      <a:r>
                        <a:rPr lang="en-GB" dirty="0"/>
                        <a:t>Our study shows that…</a:t>
                      </a:r>
                    </a:p>
                  </a:txBody>
                  <a:tcPr/>
                </a:tc>
                <a:tc>
                  <a:txBody>
                    <a:bodyPr/>
                    <a:lstStyle/>
                    <a:p>
                      <a:r>
                        <a:rPr lang="en-GB" dirty="0"/>
                        <a:t>We found that…</a:t>
                      </a:r>
                    </a:p>
                  </a:txBody>
                  <a:tcPr/>
                </a:tc>
                <a:tc>
                  <a:txBody>
                    <a:bodyPr/>
                    <a:lstStyle/>
                    <a:p>
                      <a:r>
                        <a:rPr lang="en-GB" dirty="0"/>
                        <a:t>To summarize our results…</a:t>
                      </a:r>
                    </a:p>
                  </a:txBody>
                  <a:tcPr/>
                </a:tc>
                <a:tc>
                  <a:txBody>
                    <a:bodyPr/>
                    <a:lstStyle/>
                    <a:p>
                      <a:r>
                        <a:rPr lang="en-GB" dirty="0"/>
                        <a:t>We </a:t>
                      </a:r>
                      <a:r>
                        <a:rPr lang="en-GB" b="1" dirty="0"/>
                        <a:t>recommend</a:t>
                      </a:r>
                      <a:r>
                        <a:rPr lang="en-GB" dirty="0"/>
                        <a:t> that X is… Y </a:t>
                      </a:r>
                      <a:r>
                        <a:rPr lang="en-GB" b="1" dirty="0"/>
                        <a:t>should</a:t>
                      </a:r>
                      <a:r>
                        <a:rPr lang="en-GB" dirty="0"/>
                        <a:t> be used for ….</a:t>
                      </a:r>
                    </a:p>
                  </a:txBody>
                  <a:tcPr/>
                </a:tc>
                <a:extLst>
                  <a:ext uri="{0D108BD9-81ED-4DB2-BD59-A6C34878D82A}">
                    <a16:rowId xmlns:a16="http://schemas.microsoft.com/office/drawing/2014/main" val="940001292"/>
                  </a:ext>
                </a:extLst>
              </a:tr>
              <a:tr h="802729">
                <a:tc>
                  <a:txBody>
                    <a:bodyPr/>
                    <a:lstStyle/>
                    <a:p>
                      <a:r>
                        <a:rPr lang="en-GB" dirty="0"/>
                        <a:t>In this study, we found that</a:t>
                      </a:r>
                    </a:p>
                  </a:txBody>
                  <a:tcPr/>
                </a:tc>
                <a:tc>
                  <a:txBody>
                    <a:bodyPr/>
                    <a:lstStyle/>
                    <a:p>
                      <a:r>
                        <a:rPr lang="en-GB" dirty="0"/>
                        <a:t>…..can be attributed to…</a:t>
                      </a:r>
                    </a:p>
                  </a:txBody>
                  <a:tcPr/>
                </a:tc>
                <a:tc>
                  <a:txBody>
                    <a:bodyPr/>
                    <a:lstStyle/>
                    <a:p>
                      <a:r>
                        <a:rPr lang="en-GB" dirty="0"/>
                        <a:t>In conclusion…</a:t>
                      </a:r>
                    </a:p>
                    <a:p>
                      <a:r>
                        <a:rPr lang="en-GB" dirty="0"/>
                        <a:t>Finally…</a:t>
                      </a:r>
                    </a:p>
                    <a:p>
                      <a:r>
                        <a:rPr lang="en-GB" dirty="0"/>
                        <a:t>Taken together..</a:t>
                      </a:r>
                    </a:p>
                  </a:txBody>
                  <a:tcPr/>
                </a:tc>
                <a:tc>
                  <a:txBody>
                    <a:bodyPr/>
                    <a:lstStyle/>
                    <a:p>
                      <a:r>
                        <a:rPr lang="en-GB" dirty="0"/>
                        <a:t>Our finding </a:t>
                      </a:r>
                      <a:r>
                        <a:rPr lang="en-GB" b="1" dirty="0"/>
                        <a:t>will serve</a:t>
                      </a:r>
                      <a:r>
                        <a:rPr lang="en-GB" dirty="0"/>
                        <a:t> to… can be use…</a:t>
                      </a:r>
                    </a:p>
                  </a:txBody>
                  <a:tcPr/>
                </a:tc>
                <a:extLst>
                  <a:ext uri="{0D108BD9-81ED-4DB2-BD59-A6C34878D82A}">
                    <a16:rowId xmlns:a16="http://schemas.microsoft.com/office/drawing/2014/main" val="3556919136"/>
                  </a:ext>
                </a:extLst>
              </a:tr>
              <a:tr h="587428">
                <a:tc>
                  <a:txBody>
                    <a:bodyPr/>
                    <a:lstStyle/>
                    <a:p>
                      <a:r>
                        <a:rPr lang="en-GB" dirty="0"/>
                        <a:t>Our findings demonstrate that…</a:t>
                      </a:r>
                    </a:p>
                  </a:txBody>
                  <a:tcPr/>
                </a:tc>
                <a:tc>
                  <a:txBody>
                    <a:bodyPr/>
                    <a:lstStyle/>
                    <a:p>
                      <a:r>
                        <a:rPr lang="en-GB" dirty="0"/>
                        <a:t>Our data shows that….has been demonstrated by…</a:t>
                      </a:r>
                    </a:p>
                  </a:txBody>
                  <a:tcPr/>
                </a:tc>
                <a:tc>
                  <a:txBody>
                    <a:bodyPr/>
                    <a:lstStyle/>
                    <a:p>
                      <a:r>
                        <a:rPr lang="en-GB" dirty="0"/>
                        <a:t>We conclude that…</a:t>
                      </a:r>
                    </a:p>
                  </a:txBody>
                  <a:tcPr/>
                </a:tc>
                <a:tc>
                  <a:txBody>
                    <a:bodyPr/>
                    <a:lstStyle/>
                    <a:p>
                      <a:r>
                        <a:rPr lang="en-GB" dirty="0"/>
                        <a:t>Y </a:t>
                      </a:r>
                      <a:r>
                        <a:rPr lang="en-GB" b="1" dirty="0"/>
                        <a:t>indicates</a:t>
                      </a:r>
                      <a:r>
                        <a:rPr lang="en-GB" dirty="0"/>
                        <a:t> that X </a:t>
                      </a:r>
                      <a:r>
                        <a:rPr lang="en-GB" b="1" dirty="0"/>
                        <a:t>might</a:t>
                      </a:r>
                      <a:r>
                        <a:rPr lang="en-GB" dirty="0"/>
                        <a:t> …</a:t>
                      </a:r>
                    </a:p>
                  </a:txBody>
                  <a:tcPr/>
                </a:tc>
                <a:extLst>
                  <a:ext uri="{0D108BD9-81ED-4DB2-BD59-A6C34878D82A}">
                    <a16:rowId xmlns:a16="http://schemas.microsoft.com/office/drawing/2014/main" val="178554713"/>
                  </a:ext>
                </a:extLst>
              </a:tr>
            </a:tbl>
          </a:graphicData>
        </a:graphic>
      </p:graphicFrame>
      <p:sp>
        <p:nvSpPr>
          <p:cNvPr id="7" name="TextBox 6">
            <a:extLst>
              <a:ext uri="{FF2B5EF4-FFF2-40B4-BE49-F238E27FC236}">
                <a16:creationId xmlns:a16="http://schemas.microsoft.com/office/drawing/2014/main" id="{C6DF55A4-4F55-E449-927F-F048B78065BB}"/>
              </a:ext>
            </a:extLst>
          </p:cNvPr>
          <p:cNvSpPr txBox="1"/>
          <p:nvPr/>
        </p:nvSpPr>
        <p:spPr>
          <a:xfrm>
            <a:off x="6506885" y="4611415"/>
            <a:ext cx="2455811" cy="307777"/>
          </a:xfrm>
          <a:prstGeom prst="rect">
            <a:avLst/>
          </a:prstGeom>
          <a:noFill/>
        </p:spPr>
        <p:txBody>
          <a:bodyPr wrap="square" rtlCol="0">
            <a:spAutoFit/>
          </a:bodyPr>
          <a:lstStyle/>
          <a:p>
            <a:r>
              <a:rPr lang="en-GB" dirty="0"/>
              <a:t>[Hofmann (2010); 274-275 ]</a:t>
            </a:r>
          </a:p>
        </p:txBody>
      </p:sp>
    </p:spTree>
    <p:extLst>
      <p:ext uri="{BB962C8B-B14F-4D97-AF65-F5344CB8AC3E}">
        <p14:creationId xmlns:p14="http://schemas.microsoft.com/office/powerpoint/2010/main" val="24206268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217107" y="79757"/>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Signals for the </a:t>
            </a:r>
            <a:r>
              <a:rPr lang="en-GB" b="1" dirty="0"/>
              <a:t>Discussion</a:t>
            </a:r>
            <a:r>
              <a:rPr lang="en-GB" dirty="0"/>
              <a:t> II </a:t>
            </a:r>
            <a:endParaRPr dirty="0"/>
          </a:p>
        </p:txBody>
      </p:sp>
      <p:graphicFrame>
        <p:nvGraphicFramePr>
          <p:cNvPr id="4" name="Table 4">
            <a:extLst>
              <a:ext uri="{FF2B5EF4-FFF2-40B4-BE49-F238E27FC236}">
                <a16:creationId xmlns:a16="http://schemas.microsoft.com/office/drawing/2014/main" id="{7C4DB3B4-57F2-AF40-9427-307923A69920}"/>
              </a:ext>
            </a:extLst>
          </p:cNvPr>
          <p:cNvGraphicFramePr>
            <a:graphicFrameLocks noGrp="1"/>
          </p:cNvGraphicFramePr>
          <p:nvPr/>
        </p:nvGraphicFramePr>
        <p:xfrm>
          <a:off x="609107" y="1050541"/>
          <a:ext cx="7925785" cy="3567649"/>
        </p:xfrm>
        <a:graphic>
          <a:graphicData uri="http://schemas.openxmlformats.org/drawingml/2006/table">
            <a:tbl>
              <a:tblPr firstRow="1" bandRow="1">
                <a:tableStyleId>{0E3FDE45-AF77-4B5C-9715-49D594BDF05E}</a:tableStyleId>
              </a:tblPr>
              <a:tblGrid>
                <a:gridCol w="1519797">
                  <a:extLst>
                    <a:ext uri="{9D8B030D-6E8A-4147-A177-3AD203B41FA5}">
                      <a16:colId xmlns:a16="http://schemas.microsoft.com/office/drawing/2014/main" val="3091341123"/>
                    </a:ext>
                  </a:extLst>
                </a:gridCol>
                <a:gridCol w="1879250">
                  <a:extLst>
                    <a:ext uri="{9D8B030D-6E8A-4147-A177-3AD203B41FA5}">
                      <a16:colId xmlns:a16="http://schemas.microsoft.com/office/drawing/2014/main" val="1729901736"/>
                    </a:ext>
                  </a:extLst>
                </a:gridCol>
                <a:gridCol w="1356424">
                  <a:extLst>
                    <a:ext uri="{9D8B030D-6E8A-4147-A177-3AD203B41FA5}">
                      <a16:colId xmlns:a16="http://schemas.microsoft.com/office/drawing/2014/main" val="1588497617"/>
                    </a:ext>
                  </a:extLst>
                </a:gridCol>
                <a:gridCol w="1585157">
                  <a:extLst>
                    <a:ext uri="{9D8B030D-6E8A-4147-A177-3AD203B41FA5}">
                      <a16:colId xmlns:a16="http://schemas.microsoft.com/office/drawing/2014/main" val="2590166747"/>
                    </a:ext>
                  </a:extLst>
                </a:gridCol>
                <a:gridCol w="1585157">
                  <a:extLst>
                    <a:ext uri="{9D8B030D-6E8A-4147-A177-3AD203B41FA5}">
                      <a16:colId xmlns:a16="http://schemas.microsoft.com/office/drawing/2014/main" val="3573417094"/>
                    </a:ext>
                  </a:extLst>
                </a:gridCol>
              </a:tblGrid>
              <a:tr h="519649">
                <a:tc>
                  <a:txBody>
                    <a:bodyPr/>
                    <a:lstStyle/>
                    <a:p>
                      <a:r>
                        <a:rPr lang="en-GB" dirty="0"/>
                        <a:t>Comparisons </a:t>
                      </a:r>
                    </a:p>
                  </a:txBody>
                  <a:tcPr/>
                </a:tc>
                <a:tc>
                  <a:txBody>
                    <a:bodyPr/>
                    <a:lstStyle/>
                    <a:p>
                      <a:r>
                        <a:rPr lang="en-GB" dirty="0"/>
                        <a:t>Conflicting Results </a:t>
                      </a:r>
                    </a:p>
                  </a:txBody>
                  <a:tcPr/>
                </a:tc>
                <a:tc>
                  <a:txBody>
                    <a:bodyPr/>
                    <a:lstStyle/>
                    <a:p>
                      <a:r>
                        <a:rPr lang="en-GB" dirty="0"/>
                        <a:t>Limitations </a:t>
                      </a:r>
                    </a:p>
                  </a:txBody>
                  <a:tcPr/>
                </a:tc>
                <a:tc>
                  <a:txBody>
                    <a:bodyPr/>
                    <a:lstStyle/>
                    <a:p>
                      <a:r>
                        <a:rPr lang="en-GB" dirty="0"/>
                        <a:t>Unexpected Findings </a:t>
                      </a:r>
                    </a:p>
                  </a:txBody>
                  <a:tcPr/>
                </a:tc>
                <a:tc>
                  <a:txBody>
                    <a:bodyPr/>
                    <a:lstStyle/>
                    <a:p>
                      <a:r>
                        <a:rPr lang="en-GB" dirty="0"/>
                        <a:t>Proposed hypothesis</a:t>
                      </a:r>
                    </a:p>
                  </a:txBody>
                  <a:tcPr/>
                </a:tc>
                <a:extLst>
                  <a:ext uri="{0D108BD9-81ED-4DB2-BD59-A6C34878D82A}">
                    <a16:rowId xmlns:a16="http://schemas.microsoft.com/office/drawing/2014/main" val="1440831473"/>
                  </a:ext>
                </a:extLst>
              </a:tr>
              <a:tr h="691754">
                <a:tc>
                  <a:txBody>
                    <a:bodyPr/>
                    <a:lstStyle/>
                    <a:p>
                      <a:r>
                        <a:rPr lang="en-GB" dirty="0"/>
                        <a:t>…consistent with ..(ref.)</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t>Similar to…(ref.)</a:t>
                      </a:r>
                    </a:p>
                  </a:txBody>
                  <a:tcPr/>
                </a:tc>
                <a:tc>
                  <a:txBody>
                    <a:bodyPr/>
                    <a:lstStyle/>
                    <a:p>
                      <a:r>
                        <a:rPr lang="en-GB" dirty="0"/>
                        <a:t>However, other studies found that… (ref.)</a:t>
                      </a:r>
                    </a:p>
                  </a:txBody>
                  <a:tcPr/>
                </a:tc>
                <a:tc>
                  <a:txBody>
                    <a:bodyPr/>
                    <a:lstStyle/>
                    <a:p>
                      <a:r>
                        <a:rPr lang="en-GB" dirty="0"/>
                        <a:t>..was not possible..</a:t>
                      </a:r>
                    </a:p>
                  </a:txBody>
                  <a:tcPr/>
                </a:tc>
                <a:tc>
                  <a:txBody>
                    <a:bodyPr/>
                    <a:lstStyle/>
                    <a:p>
                      <a:r>
                        <a:rPr lang="en-GB" dirty="0"/>
                        <a:t>Surprisingly…</a:t>
                      </a:r>
                    </a:p>
                    <a:p>
                      <a:r>
                        <a:rPr lang="en-GB" dirty="0"/>
                        <a:t>To our surprise..</a:t>
                      </a:r>
                    </a:p>
                    <a:p>
                      <a:endParaRPr lang="en-GB" dirty="0"/>
                    </a:p>
                    <a:p>
                      <a:endParaRPr lang="en-GB" dirty="0"/>
                    </a:p>
                  </a:txBody>
                  <a:tcPr/>
                </a:tc>
                <a:tc>
                  <a:txBody>
                    <a:bodyPr/>
                    <a:lstStyle/>
                    <a:p>
                      <a:r>
                        <a:rPr lang="en-GB" dirty="0"/>
                        <a:t>Our results lead to the conclusion that…</a:t>
                      </a:r>
                    </a:p>
                  </a:txBody>
                  <a:tcPr/>
                </a:tc>
                <a:extLst>
                  <a:ext uri="{0D108BD9-81ED-4DB2-BD59-A6C34878D82A}">
                    <a16:rowId xmlns:a16="http://schemas.microsoft.com/office/drawing/2014/main" val="604023533"/>
                  </a:ext>
                </a:extLst>
              </a:tr>
              <a:tr h="893516">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t>…has also been observed by …(ref.)</a:t>
                      </a:r>
                    </a:p>
                    <a:p>
                      <a:endParaRPr lang="en-GB" dirty="0"/>
                    </a:p>
                  </a:txBody>
                  <a:tcPr/>
                </a:tc>
                <a:tc>
                  <a:txBody>
                    <a:bodyPr/>
                    <a:lstStyle/>
                    <a:p>
                      <a:r>
                        <a:rPr lang="en-GB" dirty="0"/>
                        <a:t>…is controversial..(ref.) </a:t>
                      </a:r>
                    </a:p>
                    <a:p>
                      <a:r>
                        <a:rPr lang="en-GB" dirty="0"/>
                        <a:t>…does not agree with …(ref.)</a:t>
                      </a:r>
                    </a:p>
                  </a:txBody>
                  <a:tcPr/>
                </a:tc>
                <a:tc>
                  <a:txBody>
                    <a:bodyPr/>
                    <a:lstStyle/>
                    <a:p>
                      <a:r>
                        <a:rPr lang="en-GB" dirty="0"/>
                        <a:t>…could not be measured…</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t>…was limited by…</a:t>
                      </a:r>
                    </a:p>
                  </a:txBody>
                  <a:tcPr/>
                </a:tc>
                <a:tc>
                  <a:txBody>
                    <a:bodyPr/>
                    <a:lstStyle/>
                    <a:p>
                      <a:r>
                        <a:rPr lang="en-GB" dirty="0"/>
                        <a:t>….was not expected. </a:t>
                      </a:r>
                    </a:p>
                  </a:txBody>
                  <a:tcPr/>
                </a:tc>
                <a:tc>
                  <a:txBody>
                    <a:bodyPr/>
                    <a:lstStyle/>
                    <a:p>
                      <a:r>
                        <a:rPr lang="en-GB" dirty="0"/>
                        <a:t>From these data we hypothesize that…</a:t>
                      </a:r>
                    </a:p>
                  </a:txBody>
                  <a:tcPr/>
                </a:tc>
                <a:extLst>
                  <a:ext uri="{0D108BD9-81ED-4DB2-BD59-A6C34878D82A}">
                    <a16:rowId xmlns:a16="http://schemas.microsoft.com/office/drawing/2014/main" val="940001292"/>
                  </a:ext>
                </a:extLst>
              </a:tr>
              <a:tr h="812506">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t>X has been demonstrated …(ref.)</a:t>
                      </a:r>
                    </a:p>
                    <a:p>
                      <a:endParaRPr lang="en-GB" dirty="0"/>
                    </a:p>
                  </a:txBody>
                  <a:tcPr/>
                </a:tc>
                <a:tc>
                  <a:txBody>
                    <a:bodyPr/>
                    <a:lstStyle/>
                    <a:p>
                      <a:r>
                        <a:rPr lang="en-GB" dirty="0"/>
                        <a:t>…has also been reported…(ref.)</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t>Further observations are needed to..</a:t>
                      </a:r>
                    </a:p>
                    <a:p>
                      <a:endParaRPr lang="en-GB" dirty="0"/>
                    </a:p>
                  </a:txBody>
                  <a:tcPr/>
                </a:tc>
                <a:tc>
                  <a:txBody>
                    <a:bodyPr/>
                    <a:lstStyle/>
                    <a:p>
                      <a:endParaRPr lang="en-GB" dirty="0"/>
                    </a:p>
                  </a:txBody>
                  <a:tcPr/>
                </a:tc>
                <a:tc>
                  <a:txBody>
                    <a:bodyPr/>
                    <a:lstStyle/>
                    <a:p>
                      <a:r>
                        <a:rPr lang="en-GB" dirty="0"/>
                        <a:t>We proposed the following new principle….</a:t>
                      </a:r>
                    </a:p>
                  </a:txBody>
                  <a:tcPr/>
                </a:tc>
                <a:extLst>
                  <a:ext uri="{0D108BD9-81ED-4DB2-BD59-A6C34878D82A}">
                    <a16:rowId xmlns:a16="http://schemas.microsoft.com/office/drawing/2014/main" val="3556919136"/>
                  </a:ext>
                </a:extLst>
              </a:tr>
            </a:tbl>
          </a:graphicData>
        </a:graphic>
      </p:graphicFrame>
    </p:spTree>
    <p:extLst>
      <p:ext uri="{BB962C8B-B14F-4D97-AF65-F5344CB8AC3E}">
        <p14:creationId xmlns:p14="http://schemas.microsoft.com/office/powerpoint/2010/main" val="3854797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dirty="0"/>
              <a:t>Common problems in &amp; Best ways in </a:t>
            </a:r>
            <a:r>
              <a:rPr lang="en" b="1" dirty="0"/>
              <a:t>Discus</a:t>
            </a:r>
            <a:r>
              <a:rPr lang="en-MY" b="1" dirty="0" err="1"/>
              <a:t>si</a:t>
            </a:r>
            <a:r>
              <a:rPr lang="en" b="1" dirty="0"/>
              <a:t>ons</a:t>
            </a:r>
            <a:r>
              <a:rPr lang="en" dirty="0"/>
              <a:t> </a:t>
            </a:r>
            <a:endParaRPr dirty="0"/>
          </a:p>
        </p:txBody>
      </p:sp>
      <p:sp>
        <p:nvSpPr>
          <p:cNvPr id="11" name="Google Shape;78;p16">
            <a:extLst>
              <a:ext uri="{FF2B5EF4-FFF2-40B4-BE49-F238E27FC236}">
                <a16:creationId xmlns:a16="http://schemas.microsoft.com/office/drawing/2014/main" id="{337819E4-B6E7-AD43-969D-F83800575D20}"/>
              </a:ext>
            </a:extLst>
          </p:cNvPr>
          <p:cNvSpPr txBox="1">
            <a:spLocks/>
          </p:cNvSpPr>
          <p:nvPr/>
        </p:nvSpPr>
        <p:spPr>
          <a:xfrm>
            <a:off x="139122" y="1324371"/>
            <a:ext cx="4161030" cy="29849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r>
              <a:rPr lang="en-MY" sz="1500" dirty="0">
                <a:solidFill>
                  <a:srgbClr val="000000"/>
                </a:solidFill>
              </a:rPr>
              <a:t>The most </a:t>
            </a:r>
            <a:r>
              <a:rPr lang="en-MY" sz="1500" b="1" dirty="0">
                <a:solidFill>
                  <a:srgbClr val="000000"/>
                </a:solidFill>
              </a:rPr>
              <a:t>common</a:t>
            </a:r>
            <a:r>
              <a:rPr lang="en-MY" sz="1500" dirty="0">
                <a:solidFill>
                  <a:srgbClr val="000000"/>
                </a:solidFill>
              </a:rPr>
              <a:t> </a:t>
            </a:r>
            <a:r>
              <a:rPr lang="en-MY" sz="1500" b="1" dirty="0">
                <a:solidFill>
                  <a:srgbClr val="000000"/>
                </a:solidFill>
              </a:rPr>
              <a:t>problems</a:t>
            </a:r>
            <a:r>
              <a:rPr lang="en-MY" sz="1500" dirty="0">
                <a:solidFill>
                  <a:srgbClr val="000000"/>
                </a:solidFill>
              </a:rPr>
              <a:t> in Discussion are</a:t>
            </a:r>
          </a:p>
          <a:p>
            <a:pPr marL="0" indent="0">
              <a:buFont typeface="Arial"/>
              <a:buNone/>
            </a:pPr>
            <a:r>
              <a:rPr lang="en-MY" sz="1500" dirty="0">
                <a:solidFill>
                  <a:srgbClr val="000000"/>
                </a:solidFill>
              </a:rPr>
              <a:t> </a:t>
            </a:r>
          </a:p>
          <a:p>
            <a:pPr>
              <a:buClr>
                <a:srgbClr val="000000"/>
              </a:buClr>
            </a:pPr>
            <a:r>
              <a:rPr lang="en-MY" sz="1500" dirty="0">
                <a:solidFill>
                  <a:srgbClr val="000000"/>
                </a:solidFill>
              </a:rPr>
              <a:t>Not providing the answer/interpretation of your findings  in the first paragraph</a:t>
            </a:r>
          </a:p>
          <a:p>
            <a:pPr>
              <a:buClr>
                <a:srgbClr val="000000"/>
              </a:buClr>
            </a:pPr>
            <a:endParaRPr lang="en-MY" sz="1500" dirty="0">
              <a:solidFill>
                <a:srgbClr val="000000"/>
              </a:solidFill>
            </a:endParaRPr>
          </a:p>
          <a:p>
            <a:pPr>
              <a:buClr>
                <a:srgbClr val="000000"/>
              </a:buClr>
            </a:pPr>
            <a:r>
              <a:rPr lang="en-MY" sz="1500" dirty="0">
                <a:solidFill>
                  <a:srgbClr val="000000"/>
                </a:solidFill>
              </a:rPr>
              <a:t>No concluding paragraph is provided </a:t>
            </a:r>
          </a:p>
          <a:p>
            <a:pPr>
              <a:buClr>
                <a:srgbClr val="000000"/>
              </a:buClr>
            </a:pPr>
            <a:endParaRPr lang="en-MY" sz="1500" dirty="0">
              <a:solidFill>
                <a:srgbClr val="000000"/>
              </a:solidFill>
            </a:endParaRPr>
          </a:p>
          <a:p>
            <a:pPr>
              <a:buClr>
                <a:srgbClr val="000000"/>
              </a:buClr>
            </a:pPr>
            <a:r>
              <a:rPr lang="en-MY" sz="1500" dirty="0">
                <a:solidFill>
                  <a:srgbClr val="000000"/>
                </a:solidFill>
              </a:rPr>
              <a:t>Inclusion of irrelevant or peripheral information</a:t>
            </a:r>
          </a:p>
          <a:p>
            <a:pPr>
              <a:buClr>
                <a:srgbClr val="000000"/>
              </a:buClr>
            </a:pPr>
            <a:endParaRPr lang="en-MY" sz="1500" dirty="0">
              <a:solidFill>
                <a:srgbClr val="000000"/>
              </a:solidFill>
            </a:endParaRPr>
          </a:p>
          <a:p>
            <a:pPr>
              <a:buClr>
                <a:srgbClr val="000000"/>
              </a:buClr>
            </a:pPr>
            <a:r>
              <a:rPr lang="en-MY" sz="1500" dirty="0">
                <a:solidFill>
                  <a:srgbClr val="000000"/>
                </a:solidFill>
              </a:rPr>
              <a:t>Repeating results in the Discussion. </a:t>
            </a:r>
          </a:p>
          <a:p>
            <a:pPr>
              <a:buClr>
                <a:srgbClr val="000000"/>
              </a:buClr>
            </a:pPr>
            <a:endParaRPr lang="en-MY" sz="1500" b="1" dirty="0">
              <a:solidFill>
                <a:srgbClr val="000000"/>
              </a:solidFill>
            </a:endParaRPr>
          </a:p>
        </p:txBody>
      </p:sp>
      <p:sp>
        <p:nvSpPr>
          <p:cNvPr id="4" name="Google Shape;78;p16">
            <a:extLst>
              <a:ext uri="{FF2B5EF4-FFF2-40B4-BE49-F238E27FC236}">
                <a16:creationId xmlns:a16="http://schemas.microsoft.com/office/drawing/2014/main" id="{0FA2FE6B-C030-784E-ADE7-19053C7CB5B5}"/>
              </a:ext>
            </a:extLst>
          </p:cNvPr>
          <p:cNvSpPr txBox="1">
            <a:spLocks/>
          </p:cNvSpPr>
          <p:nvPr/>
        </p:nvSpPr>
        <p:spPr>
          <a:xfrm>
            <a:off x="4524927" y="1324372"/>
            <a:ext cx="4619073" cy="29849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r>
              <a:rPr lang="en-MY" sz="1500" b="1" dirty="0">
                <a:solidFill>
                  <a:srgbClr val="000000"/>
                </a:solidFill>
              </a:rPr>
              <a:t>Best ways </a:t>
            </a:r>
          </a:p>
          <a:p>
            <a:pPr marL="0" indent="0">
              <a:buFont typeface="Arial"/>
              <a:buNone/>
            </a:pPr>
            <a:r>
              <a:rPr lang="en-MY" sz="1500" dirty="0">
                <a:solidFill>
                  <a:srgbClr val="000000"/>
                </a:solidFill>
              </a:rPr>
              <a:t> </a:t>
            </a:r>
          </a:p>
          <a:p>
            <a:pPr>
              <a:buClr>
                <a:srgbClr val="000000"/>
              </a:buClr>
            </a:pPr>
            <a:r>
              <a:rPr lang="en-MY" sz="1500" dirty="0">
                <a:solidFill>
                  <a:srgbClr val="000000"/>
                </a:solidFill>
              </a:rPr>
              <a:t>Interpretation/answer</a:t>
            </a:r>
          </a:p>
          <a:p>
            <a:pPr>
              <a:buClr>
                <a:srgbClr val="000000"/>
              </a:buClr>
            </a:pPr>
            <a:r>
              <a:rPr lang="en-MY" sz="1500" dirty="0">
                <a:solidFill>
                  <a:srgbClr val="000000"/>
                </a:solidFill>
              </a:rPr>
              <a:t>Key findings</a:t>
            </a:r>
          </a:p>
          <a:p>
            <a:pPr>
              <a:buClr>
                <a:srgbClr val="000000"/>
              </a:buClr>
            </a:pPr>
            <a:endParaRPr lang="en-MY" sz="1500" dirty="0">
              <a:solidFill>
                <a:srgbClr val="000000"/>
              </a:solidFill>
            </a:endParaRPr>
          </a:p>
          <a:p>
            <a:pPr>
              <a:buClr>
                <a:srgbClr val="000000"/>
              </a:buClr>
            </a:pPr>
            <a:r>
              <a:rPr lang="en-MY" sz="1500" dirty="0">
                <a:solidFill>
                  <a:srgbClr val="000000"/>
                </a:solidFill>
              </a:rPr>
              <a:t>Comparison with previous findings </a:t>
            </a:r>
          </a:p>
          <a:p>
            <a:pPr>
              <a:buClr>
                <a:srgbClr val="000000"/>
              </a:buClr>
            </a:pPr>
            <a:r>
              <a:rPr lang="en-MY" sz="1500" dirty="0">
                <a:solidFill>
                  <a:srgbClr val="000000"/>
                </a:solidFill>
              </a:rPr>
              <a:t>Comparisons with models of others</a:t>
            </a:r>
          </a:p>
          <a:p>
            <a:pPr>
              <a:buClr>
                <a:srgbClr val="000000"/>
              </a:buClr>
            </a:pPr>
            <a:endParaRPr lang="en-MY" sz="1500" dirty="0">
              <a:solidFill>
                <a:srgbClr val="000000"/>
              </a:solidFill>
            </a:endParaRPr>
          </a:p>
          <a:p>
            <a:pPr>
              <a:buClr>
                <a:srgbClr val="000000"/>
              </a:buClr>
            </a:pPr>
            <a:r>
              <a:rPr lang="en-MY" sz="1500" dirty="0">
                <a:solidFill>
                  <a:srgbClr val="000000"/>
                </a:solidFill>
              </a:rPr>
              <a:t>Suggested hypothesis </a:t>
            </a:r>
          </a:p>
          <a:p>
            <a:pPr>
              <a:buClr>
                <a:srgbClr val="000000"/>
              </a:buClr>
            </a:pPr>
            <a:r>
              <a:rPr lang="en-MY" sz="1500" dirty="0">
                <a:solidFill>
                  <a:srgbClr val="000000"/>
                </a:solidFill>
              </a:rPr>
              <a:t>Summary </a:t>
            </a:r>
          </a:p>
          <a:p>
            <a:pPr>
              <a:buClr>
                <a:srgbClr val="000000"/>
              </a:buClr>
            </a:pPr>
            <a:endParaRPr lang="en-MY" sz="1500" dirty="0">
              <a:solidFill>
                <a:srgbClr val="000000"/>
              </a:solidFill>
            </a:endParaRPr>
          </a:p>
          <a:p>
            <a:pPr>
              <a:buClr>
                <a:srgbClr val="000000"/>
              </a:buClr>
            </a:pPr>
            <a:r>
              <a:rPr lang="en-MY" sz="1500" dirty="0">
                <a:solidFill>
                  <a:srgbClr val="000000"/>
                </a:solidFill>
              </a:rPr>
              <a:t>Significance of the finding/work</a:t>
            </a:r>
          </a:p>
          <a:p>
            <a:pPr>
              <a:buClr>
                <a:srgbClr val="000000"/>
              </a:buClr>
            </a:pPr>
            <a:endParaRPr lang="en-MY" sz="1500" b="1" dirty="0">
              <a:solidFill>
                <a:srgbClr val="000000"/>
              </a:solidFill>
            </a:endParaRPr>
          </a:p>
        </p:txBody>
      </p:sp>
    </p:spTree>
    <p:extLst>
      <p:ext uri="{BB962C8B-B14F-4D97-AF65-F5344CB8AC3E}">
        <p14:creationId xmlns:p14="http://schemas.microsoft.com/office/powerpoint/2010/main" val="397801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175754"/>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T</a:t>
            </a:r>
            <a:r>
              <a:rPr lang="en" dirty="0"/>
              <a:t>he Introduction</a:t>
            </a:r>
            <a:endParaRPr dirty="0"/>
          </a:p>
        </p:txBody>
      </p:sp>
      <p:sp>
        <p:nvSpPr>
          <p:cNvPr id="78" name="Google Shape;78;p16"/>
          <p:cNvSpPr txBox="1">
            <a:spLocks noGrp="1"/>
          </p:cNvSpPr>
          <p:nvPr>
            <p:ph type="body" idx="1"/>
          </p:nvPr>
        </p:nvSpPr>
        <p:spPr>
          <a:xfrm>
            <a:off x="132467" y="844304"/>
            <a:ext cx="4888716" cy="34164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r>
              <a:rPr lang="en-MY" sz="1500" dirty="0">
                <a:solidFill>
                  <a:srgbClr val="000000"/>
                </a:solidFill>
              </a:rPr>
              <a:t>Overall: -</a:t>
            </a:r>
          </a:p>
          <a:p>
            <a:pPr lvl="0">
              <a:buClr>
                <a:schemeClr val="dk1"/>
              </a:buClr>
            </a:pPr>
            <a:r>
              <a:rPr lang="en-US" sz="1500" dirty="0">
                <a:solidFill>
                  <a:schemeClr val="tx1"/>
                </a:solidFill>
              </a:rPr>
              <a:t>Begin with the </a:t>
            </a:r>
            <a:r>
              <a:rPr lang="en-US" sz="1500" b="1" dirty="0">
                <a:solidFill>
                  <a:schemeClr val="tx1"/>
                </a:solidFill>
              </a:rPr>
              <a:t>broadest scope </a:t>
            </a:r>
            <a:r>
              <a:rPr lang="en-US" sz="1500" dirty="0">
                <a:solidFill>
                  <a:schemeClr val="tx1"/>
                </a:solidFill>
              </a:rPr>
              <a:t>and get </a:t>
            </a:r>
            <a:r>
              <a:rPr lang="en-US" sz="1500" b="1" dirty="0">
                <a:solidFill>
                  <a:schemeClr val="tx1"/>
                </a:solidFill>
              </a:rPr>
              <a:t>progressively narrower</a:t>
            </a:r>
            <a:r>
              <a:rPr lang="en-US" sz="1500" dirty="0">
                <a:solidFill>
                  <a:schemeClr val="tx1"/>
                </a:solidFill>
              </a:rPr>
              <a:t> but do not review literature</a:t>
            </a:r>
            <a:endParaRPr lang="en" sz="1500" dirty="0">
              <a:solidFill>
                <a:schemeClr val="tx1"/>
              </a:solidFill>
            </a:endParaRPr>
          </a:p>
          <a:p>
            <a:pPr marL="457200" lvl="0" indent="-317500" algn="l" rtl="0">
              <a:lnSpc>
                <a:spcPct val="115000"/>
              </a:lnSpc>
              <a:spcBef>
                <a:spcPts val="0"/>
              </a:spcBef>
              <a:spcAft>
                <a:spcPts val="0"/>
              </a:spcAft>
              <a:buClr>
                <a:schemeClr val="dk1"/>
              </a:buClr>
              <a:buSzPts val="1400"/>
              <a:buChar char="●"/>
            </a:pPr>
            <a:r>
              <a:rPr lang="en" sz="1500" dirty="0">
                <a:solidFill>
                  <a:schemeClr val="dk1"/>
                </a:solidFill>
              </a:rPr>
              <a:t>Provide contextual background information for the readers </a:t>
            </a:r>
          </a:p>
          <a:p>
            <a:pPr marL="457200" lvl="0" indent="-317500" algn="l" rtl="0">
              <a:lnSpc>
                <a:spcPct val="115000"/>
              </a:lnSpc>
              <a:spcBef>
                <a:spcPts val="0"/>
              </a:spcBef>
              <a:spcAft>
                <a:spcPts val="0"/>
              </a:spcAft>
              <a:buClr>
                <a:srgbClr val="000000"/>
              </a:buClr>
              <a:buSzPts val="1400"/>
              <a:buChar char="●"/>
            </a:pPr>
            <a:r>
              <a:rPr lang="en" sz="1500" dirty="0">
                <a:solidFill>
                  <a:srgbClr val="000000"/>
                </a:solidFill>
              </a:rPr>
              <a:t>Tell the reader why you did the study</a:t>
            </a:r>
          </a:p>
          <a:p>
            <a:pPr marL="457200" lvl="0" indent="-317500" algn="l" rtl="0">
              <a:lnSpc>
                <a:spcPct val="115000"/>
              </a:lnSpc>
              <a:spcBef>
                <a:spcPts val="0"/>
              </a:spcBef>
              <a:spcAft>
                <a:spcPts val="0"/>
              </a:spcAft>
              <a:buClr>
                <a:srgbClr val="000000"/>
              </a:buClr>
              <a:buSzPts val="1400"/>
              <a:buChar char="●"/>
            </a:pPr>
            <a:r>
              <a:rPr lang="en" sz="1500" dirty="0">
                <a:solidFill>
                  <a:srgbClr val="000000"/>
                </a:solidFill>
              </a:rPr>
              <a:t>May contain or repeat some parts of the Abstract</a:t>
            </a:r>
            <a:endParaRPr sz="1500" dirty="0">
              <a:solidFill>
                <a:srgbClr val="000000"/>
              </a:solidFill>
            </a:endParaRPr>
          </a:p>
          <a:p>
            <a:pPr marL="0" lvl="0" indent="0" algn="l" rtl="0">
              <a:lnSpc>
                <a:spcPct val="115000"/>
              </a:lnSpc>
              <a:spcBef>
                <a:spcPts val="0"/>
              </a:spcBef>
              <a:spcAft>
                <a:spcPts val="0"/>
              </a:spcAft>
              <a:buSzPts val="1400"/>
              <a:buNone/>
            </a:pPr>
            <a:endParaRPr sz="1500" dirty="0">
              <a:solidFill>
                <a:srgbClr val="000000"/>
              </a:solidFill>
            </a:endParaRPr>
          </a:p>
          <a:p>
            <a:pPr marL="0" lvl="0" indent="0" algn="l" rtl="0">
              <a:lnSpc>
                <a:spcPct val="115000"/>
              </a:lnSpc>
              <a:spcBef>
                <a:spcPts val="0"/>
              </a:spcBef>
              <a:spcAft>
                <a:spcPts val="0"/>
              </a:spcAft>
              <a:buSzPts val="1400"/>
              <a:buNone/>
            </a:pPr>
            <a:r>
              <a:rPr lang="en-GB" sz="1500" dirty="0">
                <a:solidFill>
                  <a:srgbClr val="000000"/>
                </a:solidFill>
              </a:rPr>
              <a:t>   Content &amp; Organization:-</a:t>
            </a:r>
            <a:endParaRPr sz="1500" dirty="0">
              <a:solidFill>
                <a:srgbClr val="000000"/>
              </a:solidFill>
            </a:endParaRPr>
          </a:p>
          <a:p>
            <a:pPr marL="457200" lvl="0" indent="-317500" algn="l" rtl="0">
              <a:lnSpc>
                <a:spcPct val="115000"/>
              </a:lnSpc>
              <a:spcBef>
                <a:spcPts val="0"/>
              </a:spcBef>
              <a:spcAft>
                <a:spcPts val="0"/>
              </a:spcAft>
              <a:buClr>
                <a:srgbClr val="000000"/>
              </a:buClr>
              <a:buSzPts val="1400"/>
              <a:buChar char="●"/>
            </a:pPr>
            <a:r>
              <a:rPr lang="en-GB" sz="1500" dirty="0">
                <a:solidFill>
                  <a:srgbClr val="000000"/>
                </a:solidFill>
              </a:rPr>
              <a:t>Follow ”funnel” structure by including:</a:t>
            </a:r>
            <a:endParaRPr sz="1500" b="1" dirty="0">
              <a:solidFill>
                <a:srgbClr val="000000"/>
              </a:solidFill>
            </a:endParaRPr>
          </a:p>
          <a:p>
            <a:pPr marL="596900" lvl="1" indent="0">
              <a:spcBef>
                <a:spcPts val="0"/>
              </a:spcBef>
              <a:buClr>
                <a:srgbClr val="000000"/>
              </a:buClr>
              <a:buSzPts val="1400"/>
              <a:buNone/>
            </a:pPr>
            <a:r>
              <a:rPr lang="en-GB" sz="1300" dirty="0">
                <a:solidFill>
                  <a:srgbClr val="000000"/>
                </a:solidFill>
              </a:rPr>
              <a:t>- Background </a:t>
            </a:r>
          </a:p>
          <a:p>
            <a:pPr marL="596900" lvl="1" indent="0">
              <a:spcBef>
                <a:spcPts val="0"/>
              </a:spcBef>
              <a:buClr>
                <a:srgbClr val="000000"/>
              </a:buClr>
              <a:buSzPts val="1400"/>
              <a:buNone/>
            </a:pPr>
            <a:r>
              <a:rPr lang="en-GB" sz="1300" dirty="0">
                <a:solidFill>
                  <a:srgbClr val="000000"/>
                </a:solidFill>
              </a:rPr>
              <a:t>- Unknown/Problem </a:t>
            </a:r>
            <a:endParaRPr sz="1300" dirty="0">
              <a:solidFill>
                <a:srgbClr val="000000"/>
              </a:solidFill>
            </a:endParaRPr>
          </a:p>
          <a:p>
            <a:pPr marL="596900" lvl="1" indent="0">
              <a:spcBef>
                <a:spcPts val="0"/>
              </a:spcBef>
              <a:buClr>
                <a:srgbClr val="000000"/>
              </a:buClr>
              <a:buSzPts val="1400"/>
              <a:buNone/>
            </a:pPr>
            <a:r>
              <a:rPr lang="en" sz="1300" dirty="0">
                <a:solidFill>
                  <a:srgbClr val="000000"/>
                </a:solidFill>
              </a:rPr>
              <a:t>- Questions/study aims/purpose </a:t>
            </a:r>
          </a:p>
          <a:p>
            <a:pPr marL="882650" lvl="1" indent="-285750">
              <a:spcBef>
                <a:spcPts val="0"/>
              </a:spcBef>
              <a:buClr>
                <a:srgbClr val="000000"/>
              </a:buClr>
              <a:buSzPts val="1400"/>
              <a:buFontTx/>
              <a:buChar char="-"/>
            </a:pPr>
            <a:r>
              <a:rPr lang="en" sz="1300" dirty="0">
                <a:solidFill>
                  <a:srgbClr val="000000"/>
                </a:solidFill>
              </a:rPr>
              <a:t>Experimental approach</a:t>
            </a:r>
          </a:p>
          <a:p>
            <a:pPr marL="882650" lvl="1" indent="-285750">
              <a:spcBef>
                <a:spcPts val="0"/>
              </a:spcBef>
              <a:buClr>
                <a:srgbClr val="000000"/>
              </a:buClr>
              <a:buSzPts val="1400"/>
              <a:buFontTx/>
              <a:buChar char="-"/>
            </a:pPr>
            <a:r>
              <a:rPr lang="en-MY" sz="1300" dirty="0">
                <a:solidFill>
                  <a:srgbClr val="000000"/>
                </a:solidFill>
              </a:rPr>
              <a:t>R</a:t>
            </a:r>
            <a:r>
              <a:rPr lang="en" sz="1300" dirty="0" err="1">
                <a:solidFill>
                  <a:srgbClr val="000000"/>
                </a:solidFill>
              </a:rPr>
              <a:t>esults</a:t>
            </a:r>
            <a:r>
              <a:rPr lang="en" sz="1300" dirty="0">
                <a:solidFill>
                  <a:srgbClr val="000000"/>
                </a:solidFill>
              </a:rPr>
              <a:t> /Conclusion/Significance (optionally). </a:t>
            </a:r>
            <a:endParaRPr sz="1300" dirty="0">
              <a:solidFill>
                <a:srgbClr val="000000"/>
              </a:solidFill>
            </a:endParaRPr>
          </a:p>
        </p:txBody>
      </p:sp>
      <p:sp>
        <p:nvSpPr>
          <p:cNvPr id="4" name="Rectangle 4">
            <a:extLst>
              <a:ext uri="{FF2B5EF4-FFF2-40B4-BE49-F238E27FC236}">
                <a16:creationId xmlns:a16="http://schemas.microsoft.com/office/drawing/2014/main" id="{E094EF28-D31F-1643-A77A-12ED466826C5}"/>
              </a:ext>
            </a:extLst>
          </p:cNvPr>
          <p:cNvSpPr>
            <a:spLocks noChangeArrowheads="1"/>
          </p:cNvSpPr>
          <p:nvPr/>
        </p:nvSpPr>
        <p:spPr bwMode="auto">
          <a:xfrm>
            <a:off x="4572000" y="844304"/>
            <a:ext cx="4495800" cy="6858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en-US"/>
          </a:p>
        </p:txBody>
      </p:sp>
      <p:sp>
        <p:nvSpPr>
          <p:cNvPr id="5" name="Rectangle 5">
            <a:extLst>
              <a:ext uri="{FF2B5EF4-FFF2-40B4-BE49-F238E27FC236}">
                <a16:creationId xmlns:a16="http://schemas.microsoft.com/office/drawing/2014/main" id="{5B33637A-3F6B-C243-B476-92D788508440}"/>
              </a:ext>
            </a:extLst>
          </p:cNvPr>
          <p:cNvSpPr>
            <a:spLocks noChangeArrowheads="1"/>
          </p:cNvSpPr>
          <p:nvPr/>
        </p:nvSpPr>
        <p:spPr bwMode="auto">
          <a:xfrm>
            <a:off x="5029200" y="1606304"/>
            <a:ext cx="3581400" cy="6858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en-US"/>
          </a:p>
        </p:txBody>
      </p:sp>
      <p:sp>
        <p:nvSpPr>
          <p:cNvPr id="6" name="Rectangle 6">
            <a:extLst>
              <a:ext uri="{FF2B5EF4-FFF2-40B4-BE49-F238E27FC236}">
                <a16:creationId xmlns:a16="http://schemas.microsoft.com/office/drawing/2014/main" id="{EC4B223C-EA52-9343-B529-9224044C362A}"/>
              </a:ext>
            </a:extLst>
          </p:cNvPr>
          <p:cNvSpPr>
            <a:spLocks noChangeArrowheads="1"/>
          </p:cNvSpPr>
          <p:nvPr/>
        </p:nvSpPr>
        <p:spPr bwMode="auto">
          <a:xfrm>
            <a:off x="5562600" y="2368304"/>
            <a:ext cx="2590800" cy="6858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en-US"/>
          </a:p>
        </p:txBody>
      </p:sp>
      <p:sp>
        <p:nvSpPr>
          <p:cNvPr id="7" name="Rectangle 7">
            <a:extLst>
              <a:ext uri="{FF2B5EF4-FFF2-40B4-BE49-F238E27FC236}">
                <a16:creationId xmlns:a16="http://schemas.microsoft.com/office/drawing/2014/main" id="{F6E16DD6-2175-2349-9C62-920861F6357A}"/>
              </a:ext>
            </a:extLst>
          </p:cNvPr>
          <p:cNvSpPr>
            <a:spLocks noChangeArrowheads="1"/>
          </p:cNvSpPr>
          <p:nvPr/>
        </p:nvSpPr>
        <p:spPr bwMode="auto">
          <a:xfrm>
            <a:off x="5943600" y="3130304"/>
            <a:ext cx="1828800" cy="6858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en-US"/>
          </a:p>
        </p:txBody>
      </p:sp>
      <p:sp>
        <p:nvSpPr>
          <p:cNvPr id="8" name="Line 8">
            <a:extLst>
              <a:ext uri="{FF2B5EF4-FFF2-40B4-BE49-F238E27FC236}">
                <a16:creationId xmlns:a16="http://schemas.microsoft.com/office/drawing/2014/main" id="{1FA8130A-26B5-3143-A3FB-BA4A0A46788A}"/>
              </a:ext>
            </a:extLst>
          </p:cNvPr>
          <p:cNvSpPr>
            <a:spLocks noChangeShapeType="1"/>
          </p:cNvSpPr>
          <p:nvPr/>
        </p:nvSpPr>
        <p:spPr bwMode="auto">
          <a:xfrm>
            <a:off x="5943600" y="1072904"/>
            <a:ext cx="0" cy="9906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Line 9">
            <a:extLst>
              <a:ext uri="{FF2B5EF4-FFF2-40B4-BE49-F238E27FC236}">
                <a16:creationId xmlns:a16="http://schemas.microsoft.com/office/drawing/2014/main" id="{38EB2E99-761F-4445-A489-267714584BE1}"/>
              </a:ext>
            </a:extLst>
          </p:cNvPr>
          <p:cNvSpPr>
            <a:spLocks noChangeShapeType="1"/>
          </p:cNvSpPr>
          <p:nvPr/>
        </p:nvSpPr>
        <p:spPr bwMode="auto">
          <a:xfrm>
            <a:off x="6477000" y="1834904"/>
            <a:ext cx="0" cy="9906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Line 10">
            <a:extLst>
              <a:ext uri="{FF2B5EF4-FFF2-40B4-BE49-F238E27FC236}">
                <a16:creationId xmlns:a16="http://schemas.microsoft.com/office/drawing/2014/main" id="{A7444542-7F6E-A64D-81F4-78149904119A}"/>
              </a:ext>
            </a:extLst>
          </p:cNvPr>
          <p:cNvSpPr>
            <a:spLocks noChangeShapeType="1"/>
          </p:cNvSpPr>
          <p:nvPr/>
        </p:nvSpPr>
        <p:spPr bwMode="auto">
          <a:xfrm>
            <a:off x="6858000" y="2673104"/>
            <a:ext cx="0" cy="9906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T</a:t>
            </a:r>
            <a:r>
              <a:rPr lang="en" dirty="0"/>
              <a:t>he Introduction…</a:t>
            </a:r>
            <a:endParaRPr dirty="0"/>
          </a:p>
        </p:txBody>
      </p:sp>
      <p:sp>
        <p:nvSpPr>
          <p:cNvPr id="78" name="Google Shape;78;p16"/>
          <p:cNvSpPr txBox="1">
            <a:spLocks noGrp="1"/>
          </p:cNvSpPr>
          <p:nvPr>
            <p:ph type="body" idx="1"/>
          </p:nvPr>
        </p:nvSpPr>
        <p:spPr>
          <a:xfrm>
            <a:off x="118465" y="1017725"/>
            <a:ext cx="4094762" cy="34164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r>
              <a:rPr lang="en-MY" sz="1600" dirty="0">
                <a:solidFill>
                  <a:srgbClr val="000000"/>
                </a:solidFill>
              </a:rPr>
              <a:t>Keep it short: -</a:t>
            </a:r>
          </a:p>
          <a:p>
            <a:pPr marL="139700" lvl="0" indent="0" algn="l" rtl="0">
              <a:lnSpc>
                <a:spcPct val="115000"/>
              </a:lnSpc>
              <a:spcBef>
                <a:spcPts val="0"/>
              </a:spcBef>
              <a:spcAft>
                <a:spcPts val="0"/>
              </a:spcAft>
              <a:buClr>
                <a:srgbClr val="000000"/>
              </a:buClr>
              <a:buSzPts val="1400"/>
              <a:buNone/>
            </a:pPr>
            <a:endParaRPr lang="en-MY" sz="1600" dirty="0">
              <a:solidFill>
                <a:srgbClr val="000000"/>
              </a:solidFill>
            </a:endParaRPr>
          </a:p>
          <a:p>
            <a:pPr lvl="0">
              <a:buClr>
                <a:schemeClr val="dk1"/>
              </a:buClr>
            </a:pPr>
            <a:r>
              <a:rPr lang="en-GB" sz="1600" dirty="0">
                <a:solidFill>
                  <a:schemeClr val="tx1"/>
                </a:solidFill>
              </a:rPr>
              <a:t>One to two double-spaced pages (about 250-600 words)</a:t>
            </a:r>
          </a:p>
          <a:p>
            <a:pPr lvl="0">
              <a:buClr>
                <a:schemeClr val="dk1"/>
              </a:buClr>
            </a:pPr>
            <a:endParaRPr lang="en" sz="1600" dirty="0">
              <a:solidFill>
                <a:schemeClr val="tx1"/>
              </a:solidFill>
            </a:endParaRPr>
          </a:p>
          <a:p>
            <a:pPr marL="457200" lvl="0" indent="-317500" algn="l" rtl="0">
              <a:lnSpc>
                <a:spcPct val="115000"/>
              </a:lnSpc>
              <a:spcBef>
                <a:spcPts val="0"/>
              </a:spcBef>
              <a:spcAft>
                <a:spcPts val="0"/>
              </a:spcAft>
              <a:buClr>
                <a:schemeClr val="dk1"/>
              </a:buClr>
              <a:buSzPts val="1400"/>
              <a:buChar char="●"/>
            </a:pPr>
            <a:r>
              <a:rPr lang="en" sz="1600" dirty="0">
                <a:solidFill>
                  <a:schemeClr val="dk1"/>
                </a:solidFill>
              </a:rPr>
              <a:t>Check the </a:t>
            </a:r>
            <a:r>
              <a:rPr lang="en" sz="1600" i="1" dirty="0">
                <a:solidFill>
                  <a:schemeClr val="dk1"/>
                </a:solidFill>
              </a:rPr>
              <a:t>instructions</a:t>
            </a:r>
            <a:r>
              <a:rPr lang="en" sz="1600" dirty="0">
                <a:solidFill>
                  <a:schemeClr val="dk1"/>
                </a:solidFill>
              </a:rPr>
              <a:t> </a:t>
            </a:r>
            <a:r>
              <a:rPr lang="en" sz="1600" i="1" dirty="0">
                <a:solidFill>
                  <a:schemeClr val="dk1"/>
                </a:solidFill>
              </a:rPr>
              <a:t>to authors </a:t>
            </a:r>
            <a:r>
              <a:rPr lang="en" sz="1600" dirty="0">
                <a:solidFill>
                  <a:schemeClr val="dk1"/>
                </a:solidFill>
              </a:rPr>
              <a:t>of your target journals to ensure you are within the word limits.  </a:t>
            </a:r>
          </a:p>
          <a:p>
            <a:pPr marL="457200" lvl="0" indent="-317500" algn="l" rtl="0">
              <a:lnSpc>
                <a:spcPct val="115000"/>
              </a:lnSpc>
              <a:spcBef>
                <a:spcPts val="0"/>
              </a:spcBef>
              <a:spcAft>
                <a:spcPts val="0"/>
              </a:spcAft>
              <a:buClr>
                <a:schemeClr val="dk1"/>
              </a:buClr>
              <a:buSzPts val="1400"/>
              <a:buChar char="●"/>
            </a:pPr>
            <a:endParaRPr lang="en" sz="1600"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 sz="1600" dirty="0">
                <a:solidFill>
                  <a:schemeClr val="dk1"/>
                </a:solidFill>
              </a:rPr>
              <a:t>Most research papers are </a:t>
            </a:r>
            <a:r>
              <a:rPr lang="en" sz="1600" i="1" dirty="0">
                <a:solidFill>
                  <a:schemeClr val="dk1"/>
                </a:solidFill>
              </a:rPr>
              <a:t>investigative</a:t>
            </a:r>
          </a:p>
          <a:p>
            <a:pPr marL="0" lvl="0" indent="0" algn="l" rtl="0">
              <a:lnSpc>
                <a:spcPct val="115000"/>
              </a:lnSpc>
              <a:spcBef>
                <a:spcPts val="0"/>
              </a:spcBef>
              <a:spcAft>
                <a:spcPts val="0"/>
              </a:spcAft>
              <a:buSzPts val="1400"/>
              <a:buNone/>
            </a:pPr>
            <a:endParaRPr sz="1600" dirty="0">
              <a:solidFill>
                <a:srgbClr val="000000"/>
              </a:solidFill>
            </a:endParaRPr>
          </a:p>
        </p:txBody>
      </p:sp>
      <p:sp>
        <p:nvSpPr>
          <p:cNvPr id="11" name="Google Shape;78;p16">
            <a:extLst>
              <a:ext uri="{FF2B5EF4-FFF2-40B4-BE49-F238E27FC236}">
                <a16:creationId xmlns:a16="http://schemas.microsoft.com/office/drawing/2014/main" id="{278BAC60-9E30-624E-80AF-8DF8546D9DA9}"/>
              </a:ext>
            </a:extLst>
          </p:cNvPr>
          <p:cNvSpPr txBox="1">
            <a:spLocks/>
          </p:cNvSpPr>
          <p:nvPr/>
        </p:nvSpPr>
        <p:spPr>
          <a:xfrm>
            <a:off x="4138672" y="712057"/>
            <a:ext cx="4619073" cy="29849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endParaRPr lang="en-MY" sz="1600" dirty="0">
              <a:solidFill>
                <a:srgbClr val="000000"/>
              </a:solidFill>
            </a:endParaRPr>
          </a:p>
          <a:p>
            <a:pPr marL="0" indent="0">
              <a:buFont typeface="Arial"/>
              <a:buNone/>
            </a:pPr>
            <a:r>
              <a:rPr lang="en-MY" sz="1600" dirty="0">
                <a:solidFill>
                  <a:srgbClr val="000000"/>
                </a:solidFill>
              </a:rPr>
              <a:t>  General Content &amp; structure:-</a:t>
            </a:r>
          </a:p>
          <a:p>
            <a:pPr marL="0" indent="0">
              <a:buFont typeface="Arial"/>
              <a:buNone/>
            </a:pPr>
            <a:endParaRPr lang="en-MY" sz="1600" dirty="0">
              <a:solidFill>
                <a:srgbClr val="000000"/>
              </a:solidFill>
            </a:endParaRPr>
          </a:p>
          <a:p>
            <a:pPr>
              <a:buClr>
                <a:srgbClr val="000000"/>
              </a:buClr>
            </a:pPr>
            <a:r>
              <a:rPr lang="en-MY" sz="1600" b="1" dirty="0">
                <a:solidFill>
                  <a:srgbClr val="000000"/>
                </a:solidFill>
              </a:rPr>
              <a:t>Background</a:t>
            </a:r>
            <a:r>
              <a:rPr lang="en-MY" sz="1600" dirty="0">
                <a:solidFill>
                  <a:srgbClr val="000000"/>
                </a:solidFill>
              </a:rPr>
              <a:t> </a:t>
            </a:r>
            <a:endParaRPr lang="en-MY" sz="1600" b="1" dirty="0">
              <a:solidFill>
                <a:srgbClr val="000000"/>
              </a:solidFill>
            </a:endParaRPr>
          </a:p>
          <a:p>
            <a:pPr marL="596900" lvl="1" indent="0">
              <a:spcBef>
                <a:spcPts val="0"/>
              </a:spcBef>
              <a:buClr>
                <a:srgbClr val="000000"/>
              </a:buClr>
              <a:buSzPts val="1400"/>
              <a:buFont typeface="Arial"/>
              <a:buNone/>
            </a:pPr>
            <a:r>
              <a:rPr lang="en-MY" sz="1600" dirty="0">
                <a:solidFill>
                  <a:srgbClr val="000000"/>
                </a:solidFill>
              </a:rPr>
              <a:t>- broad and specific background info and previous research in the area under study.  </a:t>
            </a:r>
          </a:p>
          <a:p>
            <a:pPr>
              <a:buClr>
                <a:srgbClr val="000000"/>
              </a:buClr>
            </a:pPr>
            <a:r>
              <a:rPr lang="en-MY" sz="1600" b="1" dirty="0">
                <a:solidFill>
                  <a:srgbClr val="000000"/>
                </a:solidFill>
              </a:rPr>
              <a:t>Unknown/Problem  </a:t>
            </a:r>
          </a:p>
          <a:p>
            <a:pPr marL="596900" lvl="1" indent="0">
              <a:spcBef>
                <a:spcPts val="0"/>
              </a:spcBef>
              <a:buClr>
                <a:srgbClr val="000000"/>
              </a:buClr>
              <a:buSzPts val="1400"/>
              <a:buFont typeface="Arial"/>
              <a:buNone/>
            </a:pPr>
            <a:r>
              <a:rPr lang="en-MY" sz="1600" dirty="0">
                <a:solidFill>
                  <a:srgbClr val="000000"/>
                </a:solidFill>
              </a:rPr>
              <a:t>- Problems of previous work and unknown factors in the research area. </a:t>
            </a:r>
          </a:p>
          <a:p>
            <a:pPr>
              <a:buClr>
                <a:srgbClr val="000000"/>
              </a:buClr>
            </a:pPr>
            <a:r>
              <a:rPr lang="en-MY" sz="1600" b="1" dirty="0">
                <a:solidFill>
                  <a:srgbClr val="000000"/>
                </a:solidFill>
              </a:rPr>
              <a:t>Purpose of the study</a:t>
            </a:r>
          </a:p>
          <a:p>
            <a:pPr marL="139700" indent="0">
              <a:buClr>
                <a:srgbClr val="000000"/>
              </a:buClr>
              <a:buNone/>
            </a:pPr>
            <a:r>
              <a:rPr lang="en-MY" sz="1600" dirty="0">
                <a:solidFill>
                  <a:srgbClr val="000000"/>
                </a:solidFill>
              </a:rPr>
              <a:t>        - addition made by your research </a:t>
            </a:r>
          </a:p>
          <a:p>
            <a:pPr>
              <a:buClr>
                <a:srgbClr val="000000"/>
              </a:buClr>
            </a:pPr>
            <a:r>
              <a:rPr lang="en-MY" sz="1600" b="1" dirty="0">
                <a:solidFill>
                  <a:srgbClr val="000000"/>
                </a:solidFill>
              </a:rPr>
              <a:t>Experimental approach</a:t>
            </a:r>
          </a:p>
          <a:p>
            <a:pPr marL="139700" indent="0">
              <a:buClr>
                <a:srgbClr val="000000"/>
              </a:buClr>
              <a:buNone/>
            </a:pPr>
            <a:r>
              <a:rPr lang="en-MY" sz="1600" dirty="0">
                <a:solidFill>
                  <a:srgbClr val="000000"/>
                </a:solidFill>
              </a:rPr>
              <a:t>       - approach taken toward this addition.  </a:t>
            </a:r>
          </a:p>
        </p:txBody>
      </p:sp>
    </p:spTree>
    <p:extLst>
      <p:ext uri="{BB962C8B-B14F-4D97-AF65-F5344CB8AC3E}">
        <p14:creationId xmlns:p14="http://schemas.microsoft.com/office/powerpoint/2010/main" val="2290983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24308"/>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Example of good Introduction </a:t>
            </a:r>
            <a:endParaRPr dirty="0"/>
          </a:p>
        </p:txBody>
      </p:sp>
      <p:graphicFrame>
        <p:nvGraphicFramePr>
          <p:cNvPr id="4" name="Table 4">
            <a:extLst>
              <a:ext uri="{FF2B5EF4-FFF2-40B4-BE49-F238E27FC236}">
                <a16:creationId xmlns:a16="http://schemas.microsoft.com/office/drawing/2014/main" id="{5BC8455E-B1D6-2F46-A647-AF1349ECB8D5}"/>
              </a:ext>
            </a:extLst>
          </p:cNvPr>
          <p:cNvGraphicFramePr>
            <a:graphicFrameLocks noGrp="1"/>
          </p:cNvGraphicFramePr>
          <p:nvPr>
            <p:extLst>
              <p:ext uri="{D42A27DB-BD31-4B8C-83A1-F6EECF244321}">
                <p14:modId xmlns:p14="http://schemas.microsoft.com/office/powerpoint/2010/main" val="3235943451"/>
              </p:ext>
            </p:extLst>
          </p:nvPr>
        </p:nvGraphicFramePr>
        <p:xfrm>
          <a:off x="591207" y="852187"/>
          <a:ext cx="8182303" cy="4164676"/>
        </p:xfrm>
        <a:graphic>
          <a:graphicData uri="http://schemas.openxmlformats.org/drawingml/2006/table">
            <a:tbl>
              <a:tblPr firstRow="1" bandRow="1">
                <a:tableStyleId>{2D5ABB26-0587-4C30-8999-92F81FD0307C}</a:tableStyleId>
              </a:tblPr>
              <a:tblGrid>
                <a:gridCol w="2498919">
                  <a:extLst>
                    <a:ext uri="{9D8B030D-6E8A-4147-A177-3AD203B41FA5}">
                      <a16:colId xmlns:a16="http://schemas.microsoft.com/office/drawing/2014/main" val="4214140897"/>
                    </a:ext>
                  </a:extLst>
                </a:gridCol>
                <a:gridCol w="5683384">
                  <a:extLst>
                    <a:ext uri="{9D8B030D-6E8A-4147-A177-3AD203B41FA5}">
                      <a16:colId xmlns:a16="http://schemas.microsoft.com/office/drawing/2014/main" val="952542312"/>
                    </a:ext>
                  </a:extLst>
                </a:gridCol>
              </a:tblGrid>
              <a:tr h="1792046">
                <a:tc>
                  <a:txBody>
                    <a:bodyPr/>
                    <a:lstStyle/>
                    <a:p>
                      <a:r>
                        <a:rPr lang="en-GB" sz="1500" dirty="0"/>
                        <a:t>Broad background </a:t>
                      </a:r>
                      <a:endParaRPr lang="en-GB" sz="1500" b="0" dirty="0"/>
                    </a:p>
                  </a:txBody>
                  <a:tcPr/>
                </a:tc>
                <a:tc>
                  <a:txBody>
                    <a:bodyPr/>
                    <a:lstStyle/>
                    <a:p>
                      <a:r>
                        <a:rPr lang="en-GB" sz="1500" dirty="0"/>
                        <a:t>In mammals, the auditory hair cells of the inner ear are the sensory receptors of the auditory system. Two functionally and anatomical distinct types of mammalian auditory hair cells exist; inner and outer har cells. Outer hair cells do not send neural signals to the brain, but they mechanically amplify low-level sound that enters the inner ear [1]. The amplification is powered by an electrically driven motility of their cell bodies [2]. </a:t>
                      </a:r>
                      <a:endParaRPr lang="en-GB" sz="1500" b="0" dirty="0"/>
                    </a:p>
                  </a:txBody>
                  <a:tcPr/>
                </a:tc>
                <a:extLst>
                  <a:ext uri="{0D108BD9-81ED-4DB2-BD59-A6C34878D82A}">
                    <a16:rowId xmlns:a16="http://schemas.microsoft.com/office/drawing/2014/main" val="380669437"/>
                  </a:ext>
                </a:extLst>
              </a:tr>
              <a:tr h="1365369">
                <a:tc>
                  <a:txBody>
                    <a:bodyPr/>
                    <a:lstStyle/>
                    <a:p>
                      <a:r>
                        <a:rPr lang="en-GB" sz="1500" dirty="0"/>
                        <a:t>Specific background</a:t>
                      </a:r>
                    </a:p>
                  </a:txBody>
                  <a:tcPr/>
                </a:tc>
                <a:tc>
                  <a:txBody>
                    <a:bodyPr/>
                    <a:lstStyle/>
                    <a:p>
                      <a:r>
                        <a:rPr lang="en-GB" sz="1500" dirty="0"/>
                        <a:t>The molecular basis of this mechanism is thought to be the motor protein </a:t>
                      </a:r>
                      <a:r>
                        <a:rPr lang="en-GB" sz="1500" dirty="0" err="1"/>
                        <a:t>prestin</a:t>
                      </a:r>
                      <a:r>
                        <a:rPr lang="en-GB" sz="1500" dirty="0"/>
                        <a:t>, which is embedded in the lateral membrane of the outer hair cells. Mammalian </a:t>
                      </a:r>
                      <a:r>
                        <a:rPr lang="en-GB" sz="1500" dirty="0" err="1"/>
                        <a:t>prestin</a:t>
                      </a:r>
                      <a:r>
                        <a:rPr lang="en-GB" sz="1500" dirty="0"/>
                        <a:t> is an 80kDa, 744 amino acid membrane protein whose function appears to depend on chloride channel signaling [3,4]. Although </a:t>
                      </a:r>
                      <a:r>
                        <a:rPr lang="en-GB" sz="1500" dirty="0" err="1"/>
                        <a:t>prestin</a:t>
                      </a:r>
                      <a:r>
                        <a:rPr lang="en-GB" sz="1500" dirty="0"/>
                        <a:t> has been researched</a:t>
                      </a:r>
                    </a:p>
                  </a:txBody>
                  <a:tcPr/>
                </a:tc>
                <a:extLst>
                  <a:ext uri="{0D108BD9-81ED-4DB2-BD59-A6C34878D82A}">
                    <a16:rowId xmlns:a16="http://schemas.microsoft.com/office/drawing/2014/main" val="2989491847"/>
                  </a:ext>
                </a:extLst>
              </a:tr>
              <a:tr h="909590">
                <a:tc>
                  <a:txBody>
                    <a:bodyPr/>
                    <a:lstStyle/>
                    <a:p>
                      <a:r>
                        <a:rPr lang="en-GB" sz="1500" dirty="0"/>
                        <a:t>Unknown/Problem</a:t>
                      </a:r>
                    </a:p>
                  </a:txBody>
                  <a:tcPr/>
                </a:tc>
                <a:tc>
                  <a:txBody>
                    <a:bodyPr/>
                    <a:lstStyle/>
                    <a:p>
                      <a:r>
                        <a:rPr lang="en-GB" sz="1500" dirty="0"/>
                        <a:t>intensively, its molecular function has not been fully established. </a:t>
                      </a:r>
                    </a:p>
                  </a:txBody>
                  <a:tcPr/>
                </a:tc>
                <a:extLst>
                  <a:ext uri="{0D108BD9-81ED-4DB2-BD59-A6C34878D82A}">
                    <a16:rowId xmlns:a16="http://schemas.microsoft.com/office/drawing/2014/main" val="849708008"/>
                  </a:ext>
                </a:extLst>
              </a:tr>
            </a:tbl>
          </a:graphicData>
        </a:graphic>
      </p:graphicFrame>
      <p:sp>
        <p:nvSpPr>
          <p:cNvPr id="5" name="TextBox 4">
            <a:extLst>
              <a:ext uri="{FF2B5EF4-FFF2-40B4-BE49-F238E27FC236}">
                <a16:creationId xmlns:a16="http://schemas.microsoft.com/office/drawing/2014/main" id="{212A0A2E-5BF0-8E43-925A-BC8C4091E00D}"/>
              </a:ext>
            </a:extLst>
          </p:cNvPr>
          <p:cNvSpPr txBox="1"/>
          <p:nvPr/>
        </p:nvSpPr>
        <p:spPr>
          <a:xfrm>
            <a:off x="6506885" y="4611415"/>
            <a:ext cx="2455811" cy="307777"/>
          </a:xfrm>
          <a:prstGeom prst="rect">
            <a:avLst/>
          </a:prstGeom>
          <a:noFill/>
        </p:spPr>
        <p:txBody>
          <a:bodyPr wrap="square" rtlCol="0">
            <a:spAutoFit/>
          </a:bodyPr>
          <a:lstStyle/>
          <a:p>
            <a:r>
              <a:rPr lang="en-GB" dirty="0"/>
              <a:t>[Hofmann (2010); 223-245 ]</a:t>
            </a:r>
          </a:p>
        </p:txBody>
      </p:sp>
    </p:spTree>
    <p:extLst>
      <p:ext uri="{BB962C8B-B14F-4D97-AF65-F5344CB8AC3E}">
        <p14:creationId xmlns:p14="http://schemas.microsoft.com/office/powerpoint/2010/main" val="14393297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24308"/>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Example of good question/study aim</a:t>
            </a:r>
            <a:endParaRPr dirty="0"/>
          </a:p>
        </p:txBody>
      </p:sp>
      <p:sp>
        <p:nvSpPr>
          <p:cNvPr id="5" name="Google Shape;84;p17">
            <a:extLst>
              <a:ext uri="{FF2B5EF4-FFF2-40B4-BE49-F238E27FC236}">
                <a16:creationId xmlns:a16="http://schemas.microsoft.com/office/drawing/2014/main" id="{90F45689-C033-1342-9541-95F75C486B8B}"/>
              </a:ext>
            </a:extLst>
          </p:cNvPr>
          <p:cNvSpPr txBox="1">
            <a:spLocks noGrp="1"/>
          </p:cNvSpPr>
          <p:nvPr>
            <p:ph type="body" idx="1"/>
          </p:nvPr>
        </p:nvSpPr>
        <p:spPr>
          <a:xfrm>
            <a:off x="714140" y="863550"/>
            <a:ext cx="7715720" cy="3416400"/>
          </a:xfrm>
          <a:prstGeom prst="rect">
            <a:avLst/>
          </a:prstGeom>
          <a:noFill/>
          <a:ln>
            <a:noFill/>
          </a:ln>
        </p:spPr>
        <p:txBody>
          <a:bodyPr spcFirstLastPara="1" wrap="square" lIns="91425" tIns="91425" rIns="91425" bIns="91425" anchor="t" anchorCtr="0">
            <a:noAutofit/>
          </a:bodyPr>
          <a:lstStyle/>
          <a:p>
            <a:pPr lvl="0" algn="l" rtl="0">
              <a:lnSpc>
                <a:spcPct val="115000"/>
              </a:lnSpc>
              <a:spcBef>
                <a:spcPts val="0"/>
              </a:spcBef>
              <a:spcAft>
                <a:spcPts val="0"/>
              </a:spcAft>
              <a:buClr>
                <a:srgbClr val="000000"/>
              </a:buClr>
              <a:buSzPts val="1400"/>
              <a:buFont typeface="Wingdings" pitchFamily="2" charset="2"/>
              <a:buChar char="q"/>
            </a:pPr>
            <a:r>
              <a:rPr lang="en-GB" sz="2000" dirty="0">
                <a:solidFill>
                  <a:srgbClr val="000000"/>
                </a:solidFill>
              </a:rPr>
              <a:t>To determine if the triggered cellular processes </a:t>
            </a:r>
            <a:r>
              <a:rPr lang="en-GB" sz="2000" b="1" i="1" dirty="0">
                <a:solidFill>
                  <a:srgbClr val="000000"/>
                </a:solidFill>
              </a:rPr>
              <a:t>affect</a:t>
            </a:r>
            <a:r>
              <a:rPr lang="en-GB" sz="2000" dirty="0">
                <a:solidFill>
                  <a:srgbClr val="000000"/>
                </a:solidFill>
              </a:rPr>
              <a:t> the rRNA structure and folding dynamic</a:t>
            </a:r>
            <a:r>
              <a:rPr lang="en-GB" sz="2000" b="1" i="1" dirty="0">
                <a:solidFill>
                  <a:srgbClr val="000000"/>
                </a:solidFill>
              </a:rPr>
              <a:t> in vivo</a:t>
            </a:r>
            <a:r>
              <a:rPr lang="en-GB" sz="2000" dirty="0">
                <a:solidFill>
                  <a:srgbClr val="000000"/>
                </a:solidFill>
              </a:rPr>
              <a:t>,…</a:t>
            </a:r>
          </a:p>
          <a:p>
            <a:pPr lvl="0" algn="l" rtl="0">
              <a:lnSpc>
                <a:spcPct val="115000"/>
              </a:lnSpc>
              <a:spcBef>
                <a:spcPts val="0"/>
              </a:spcBef>
              <a:spcAft>
                <a:spcPts val="0"/>
              </a:spcAft>
              <a:buClr>
                <a:srgbClr val="000000"/>
              </a:buClr>
              <a:buSzPts val="1400"/>
              <a:buFont typeface="Wingdings" pitchFamily="2" charset="2"/>
              <a:buChar char="q"/>
            </a:pPr>
            <a:endParaRPr sz="2000" dirty="0">
              <a:solidFill>
                <a:srgbClr val="000000"/>
              </a:solidFill>
            </a:endParaRPr>
          </a:p>
          <a:p>
            <a:pPr lvl="0" algn="l" rtl="0">
              <a:lnSpc>
                <a:spcPct val="115000"/>
              </a:lnSpc>
              <a:spcBef>
                <a:spcPts val="0"/>
              </a:spcBef>
              <a:spcAft>
                <a:spcPts val="0"/>
              </a:spcAft>
              <a:buClr>
                <a:srgbClr val="000000"/>
              </a:buClr>
              <a:buSzPts val="1400"/>
              <a:buFont typeface="Wingdings" pitchFamily="2" charset="2"/>
              <a:buChar char="q"/>
            </a:pPr>
            <a:r>
              <a:rPr lang="en-GB" sz="2000" dirty="0">
                <a:solidFill>
                  <a:schemeClr val="dk1"/>
                </a:solidFill>
              </a:rPr>
              <a:t>Here we asked how rheumatic fever </a:t>
            </a:r>
            <a:r>
              <a:rPr lang="en-GB" sz="2000" b="1" i="1" dirty="0">
                <a:solidFill>
                  <a:schemeClr val="dk1"/>
                </a:solidFill>
              </a:rPr>
              <a:t>influences</a:t>
            </a:r>
            <a:r>
              <a:rPr lang="en-GB" sz="2000" dirty="0">
                <a:solidFill>
                  <a:schemeClr val="dk1"/>
                </a:solidFill>
              </a:rPr>
              <a:t> heart rate</a:t>
            </a:r>
          </a:p>
          <a:p>
            <a:pPr lvl="0" algn="l" rtl="0">
              <a:lnSpc>
                <a:spcPct val="115000"/>
              </a:lnSpc>
              <a:spcBef>
                <a:spcPts val="0"/>
              </a:spcBef>
              <a:spcAft>
                <a:spcPts val="0"/>
              </a:spcAft>
              <a:buClr>
                <a:srgbClr val="000000"/>
              </a:buClr>
              <a:buSzPts val="1400"/>
              <a:buFont typeface="Wingdings" pitchFamily="2" charset="2"/>
              <a:buChar char="q"/>
            </a:pPr>
            <a:endParaRPr sz="2000" dirty="0">
              <a:solidFill>
                <a:schemeClr val="dk1"/>
              </a:solidFill>
            </a:endParaRPr>
          </a:p>
          <a:p>
            <a:pPr lvl="0" algn="l" rtl="0">
              <a:lnSpc>
                <a:spcPct val="115000"/>
              </a:lnSpc>
              <a:spcBef>
                <a:spcPts val="0"/>
              </a:spcBef>
              <a:spcAft>
                <a:spcPts val="0"/>
              </a:spcAft>
              <a:buClr>
                <a:schemeClr val="dk1"/>
              </a:buClr>
              <a:buSzPts val="1400"/>
              <a:buFont typeface="Wingdings" pitchFamily="2" charset="2"/>
              <a:buChar char="q"/>
            </a:pPr>
            <a:r>
              <a:rPr lang="en-GB" sz="2000" dirty="0">
                <a:solidFill>
                  <a:schemeClr val="dk1"/>
                </a:solidFill>
              </a:rPr>
              <a:t>In this study, we show that a sequential scheme of phosphorylation and dephosphorylation </a:t>
            </a:r>
            <a:r>
              <a:rPr lang="en-GB" sz="2000" b="1" i="1" dirty="0">
                <a:solidFill>
                  <a:schemeClr val="dk1"/>
                </a:solidFill>
              </a:rPr>
              <a:t>can</a:t>
            </a:r>
            <a:r>
              <a:rPr lang="en-GB" sz="2000" dirty="0">
                <a:solidFill>
                  <a:schemeClr val="dk1"/>
                </a:solidFill>
              </a:rPr>
              <a:t> generate circadian oscillations. </a:t>
            </a:r>
          </a:p>
          <a:p>
            <a:pPr lvl="0" algn="l" rtl="0">
              <a:lnSpc>
                <a:spcPct val="115000"/>
              </a:lnSpc>
              <a:spcBef>
                <a:spcPts val="0"/>
              </a:spcBef>
              <a:spcAft>
                <a:spcPts val="0"/>
              </a:spcAft>
              <a:buClr>
                <a:schemeClr val="dk1"/>
              </a:buClr>
              <a:buSzPts val="1400"/>
              <a:buFont typeface="Wingdings" pitchFamily="2" charset="2"/>
              <a:buChar char="q"/>
            </a:pPr>
            <a:endParaRPr sz="2000" dirty="0">
              <a:solidFill>
                <a:schemeClr val="dk1"/>
              </a:solidFill>
            </a:endParaRPr>
          </a:p>
          <a:p>
            <a:pPr lvl="0" algn="l" rtl="0">
              <a:lnSpc>
                <a:spcPct val="115000"/>
              </a:lnSpc>
              <a:spcBef>
                <a:spcPts val="0"/>
              </a:spcBef>
              <a:spcAft>
                <a:spcPts val="0"/>
              </a:spcAft>
              <a:buClr>
                <a:srgbClr val="000000"/>
              </a:buClr>
              <a:buSzPts val="1400"/>
              <a:buFont typeface="Wingdings" pitchFamily="2" charset="2"/>
              <a:buChar char="q"/>
            </a:pPr>
            <a:r>
              <a:rPr lang="en-GB" sz="2000" dirty="0">
                <a:solidFill>
                  <a:srgbClr val="000000"/>
                </a:solidFill>
              </a:rPr>
              <a:t>Here we examine the effects of total carbon concentration on U(VI) adsorption. </a:t>
            </a:r>
            <a:endParaRPr sz="2000" dirty="0">
              <a:solidFill>
                <a:srgbClr val="000000"/>
              </a:solidFill>
            </a:endParaRPr>
          </a:p>
        </p:txBody>
      </p:sp>
    </p:spTree>
    <p:extLst>
      <p:ext uri="{BB962C8B-B14F-4D97-AF65-F5344CB8AC3E}">
        <p14:creationId xmlns:p14="http://schemas.microsoft.com/office/powerpoint/2010/main" val="836833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5"/>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dirty="0"/>
              <a:t>Scientific Manuscripts: Research Papers</a:t>
            </a:r>
            <a:endParaRPr dirty="0"/>
          </a:p>
        </p:txBody>
      </p:sp>
      <p:sp>
        <p:nvSpPr>
          <p:cNvPr id="72" name="Google Shape;72;p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Umar Ahmad</a:t>
            </a:r>
            <a:endParaRPr/>
          </a:p>
          <a:p>
            <a:pPr marL="0" lvl="0" indent="0" algn="ctr" rtl="0">
              <a:lnSpc>
                <a:spcPct val="100000"/>
              </a:lnSpc>
              <a:spcBef>
                <a:spcPts val="0"/>
              </a:spcBef>
              <a:spcAft>
                <a:spcPts val="0"/>
              </a:spcAft>
              <a:buClr>
                <a:schemeClr val="dk1"/>
              </a:buClr>
              <a:buSzPts val="1100"/>
              <a:buFont typeface="Arial"/>
              <a:buNone/>
            </a:pPr>
            <a:endParaRPr/>
          </a:p>
          <a:p>
            <a:pPr marL="0" lvl="0" indent="0" algn="ctr" rtl="0">
              <a:lnSpc>
                <a:spcPct val="100000"/>
              </a:lnSpc>
              <a:spcBef>
                <a:spcPts val="0"/>
              </a:spcBef>
              <a:spcAft>
                <a:spcPts val="0"/>
              </a:spcAft>
              <a:buSzPts val="2800"/>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92191"/>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In case of a </a:t>
            </a:r>
            <a:r>
              <a:rPr lang="en-MY" b="1" dirty="0"/>
              <a:t>descriptive</a:t>
            </a:r>
            <a:r>
              <a:rPr lang="en-MY" dirty="0"/>
              <a:t> papers</a:t>
            </a:r>
            <a:endParaRPr dirty="0"/>
          </a:p>
        </p:txBody>
      </p:sp>
      <p:sp>
        <p:nvSpPr>
          <p:cNvPr id="78" name="Google Shape;78;p16"/>
          <p:cNvSpPr txBox="1">
            <a:spLocks noGrp="1"/>
          </p:cNvSpPr>
          <p:nvPr>
            <p:ph type="body" idx="1"/>
          </p:nvPr>
        </p:nvSpPr>
        <p:spPr>
          <a:xfrm>
            <a:off x="118465" y="1017725"/>
            <a:ext cx="4094762" cy="34164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r>
              <a:rPr lang="en-MY" sz="1600" dirty="0">
                <a:solidFill>
                  <a:srgbClr val="000000"/>
                </a:solidFill>
              </a:rPr>
              <a:t>New discovery or novel apparatus: -</a:t>
            </a:r>
          </a:p>
          <a:p>
            <a:pPr marL="139700" lvl="0" indent="0" algn="l" rtl="0">
              <a:lnSpc>
                <a:spcPct val="115000"/>
              </a:lnSpc>
              <a:spcBef>
                <a:spcPts val="0"/>
              </a:spcBef>
              <a:spcAft>
                <a:spcPts val="0"/>
              </a:spcAft>
              <a:buClr>
                <a:srgbClr val="000000"/>
              </a:buClr>
              <a:buSzPts val="1400"/>
              <a:buNone/>
            </a:pPr>
            <a:endParaRPr lang="en-MY" sz="1600" dirty="0">
              <a:solidFill>
                <a:srgbClr val="000000"/>
              </a:solidFill>
            </a:endParaRPr>
          </a:p>
          <a:p>
            <a:pPr lvl="0">
              <a:buClr>
                <a:schemeClr val="dk1"/>
              </a:buClr>
            </a:pPr>
            <a:r>
              <a:rPr lang="en-GB" sz="1600" dirty="0">
                <a:solidFill>
                  <a:schemeClr val="tx1"/>
                </a:solidFill>
              </a:rPr>
              <a:t>Describe new findings, unknown disease or a novel apparatus </a:t>
            </a:r>
          </a:p>
          <a:p>
            <a:pPr lvl="0">
              <a:buClr>
                <a:schemeClr val="dk1"/>
              </a:buClr>
            </a:pPr>
            <a:endParaRPr lang="en" sz="1600" dirty="0">
              <a:solidFill>
                <a:schemeClr val="tx1"/>
              </a:solidFill>
            </a:endParaRPr>
          </a:p>
          <a:p>
            <a:pPr marL="457200" lvl="0" indent="-317500" algn="l" rtl="0">
              <a:lnSpc>
                <a:spcPct val="115000"/>
              </a:lnSpc>
              <a:spcBef>
                <a:spcPts val="0"/>
              </a:spcBef>
              <a:spcAft>
                <a:spcPts val="0"/>
              </a:spcAft>
              <a:buClr>
                <a:schemeClr val="dk1"/>
              </a:buClr>
              <a:buSzPts val="1400"/>
              <a:buChar char="●"/>
            </a:pPr>
            <a:r>
              <a:rPr lang="en" sz="1600" dirty="0">
                <a:solidFill>
                  <a:schemeClr val="dk1"/>
                </a:solidFill>
              </a:rPr>
              <a:t>Slightly different from funnel structure done for investigative paper</a:t>
            </a:r>
          </a:p>
          <a:p>
            <a:pPr marL="457200" lvl="0" indent="-317500" algn="l" rtl="0">
              <a:lnSpc>
                <a:spcPct val="115000"/>
              </a:lnSpc>
              <a:spcBef>
                <a:spcPts val="0"/>
              </a:spcBef>
              <a:spcAft>
                <a:spcPts val="0"/>
              </a:spcAft>
              <a:buClr>
                <a:schemeClr val="dk1"/>
              </a:buClr>
              <a:buSzPts val="1400"/>
              <a:buChar char="●"/>
            </a:pPr>
            <a:endParaRPr lang="en" sz="1600"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 sz="1600" dirty="0">
                <a:solidFill>
                  <a:schemeClr val="dk1"/>
                </a:solidFill>
              </a:rPr>
              <a:t>The expected elements are differed </a:t>
            </a:r>
          </a:p>
          <a:p>
            <a:pPr marL="0" lvl="0" indent="0" algn="l" rtl="0">
              <a:lnSpc>
                <a:spcPct val="115000"/>
              </a:lnSpc>
              <a:spcBef>
                <a:spcPts val="0"/>
              </a:spcBef>
              <a:spcAft>
                <a:spcPts val="0"/>
              </a:spcAft>
              <a:buSzPts val="1400"/>
              <a:buNone/>
            </a:pPr>
            <a:endParaRPr sz="1600" dirty="0">
              <a:solidFill>
                <a:srgbClr val="000000"/>
              </a:solidFill>
            </a:endParaRPr>
          </a:p>
        </p:txBody>
      </p:sp>
      <p:sp>
        <p:nvSpPr>
          <p:cNvPr id="11" name="Google Shape;78;p16">
            <a:extLst>
              <a:ext uri="{FF2B5EF4-FFF2-40B4-BE49-F238E27FC236}">
                <a16:creationId xmlns:a16="http://schemas.microsoft.com/office/drawing/2014/main" id="{278BAC60-9E30-624E-80AF-8DF8546D9DA9}"/>
              </a:ext>
            </a:extLst>
          </p:cNvPr>
          <p:cNvSpPr txBox="1">
            <a:spLocks/>
          </p:cNvSpPr>
          <p:nvPr/>
        </p:nvSpPr>
        <p:spPr>
          <a:xfrm>
            <a:off x="4138672" y="712057"/>
            <a:ext cx="4619073" cy="29849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endParaRPr lang="en-MY" dirty="0">
              <a:solidFill>
                <a:srgbClr val="000000"/>
              </a:solidFill>
            </a:endParaRPr>
          </a:p>
          <a:p>
            <a:pPr marL="0" indent="0">
              <a:buFont typeface="Arial"/>
              <a:buNone/>
            </a:pPr>
            <a:r>
              <a:rPr lang="en-MY" dirty="0">
                <a:solidFill>
                  <a:srgbClr val="000000"/>
                </a:solidFill>
              </a:rPr>
              <a:t>  Expected Content:-</a:t>
            </a:r>
          </a:p>
          <a:p>
            <a:pPr marL="0" indent="0">
              <a:buFont typeface="Arial"/>
              <a:buNone/>
            </a:pPr>
            <a:endParaRPr lang="en-MY" dirty="0">
              <a:solidFill>
                <a:srgbClr val="000000"/>
              </a:solidFill>
            </a:endParaRPr>
          </a:p>
          <a:p>
            <a:pPr>
              <a:buClr>
                <a:srgbClr val="000000"/>
              </a:buClr>
            </a:pPr>
            <a:r>
              <a:rPr lang="en-MY" b="1" dirty="0">
                <a:solidFill>
                  <a:srgbClr val="000000"/>
                </a:solidFill>
              </a:rPr>
              <a:t>Background</a:t>
            </a:r>
            <a:r>
              <a:rPr lang="en-MY" dirty="0">
                <a:solidFill>
                  <a:srgbClr val="000000"/>
                </a:solidFill>
              </a:rPr>
              <a:t> </a:t>
            </a:r>
            <a:endParaRPr lang="en-MY" b="1" dirty="0">
              <a:solidFill>
                <a:srgbClr val="000000"/>
              </a:solidFill>
            </a:endParaRPr>
          </a:p>
          <a:p>
            <a:pPr marL="596900" lvl="1" indent="0">
              <a:spcBef>
                <a:spcPts val="0"/>
              </a:spcBef>
              <a:buClr>
                <a:srgbClr val="000000"/>
              </a:buClr>
              <a:buSzPts val="1400"/>
              <a:buFont typeface="Arial"/>
              <a:buNone/>
            </a:pPr>
            <a:r>
              <a:rPr lang="en-MY" sz="1400" dirty="0">
                <a:solidFill>
                  <a:srgbClr val="000000"/>
                </a:solidFill>
              </a:rPr>
              <a:t>- background info and previous research in the area.  </a:t>
            </a:r>
          </a:p>
          <a:p>
            <a:pPr>
              <a:buClr>
                <a:srgbClr val="000000"/>
              </a:buClr>
            </a:pPr>
            <a:r>
              <a:rPr lang="en-MY" b="1" dirty="0">
                <a:solidFill>
                  <a:srgbClr val="000000"/>
                </a:solidFill>
              </a:rPr>
              <a:t>Discovery statement</a:t>
            </a:r>
          </a:p>
          <a:p>
            <a:pPr marL="596900" lvl="1" indent="0">
              <a:spcBef>
                <a:spcPts val="0"/>
              </a:spcBef>
              <a:buClr>
                <a:srgbClr val="000000"/>
              </a:buClr>
              <a:buSzPts val="1400"/>
              <a:buFont typeface="Arial"/>
              <a:buNone/>
            </a:pPr>
            <a:r>
              <a:rPr lang="en-MY" sz="1400" dirty="0">
                <a:solidFill>
                  <a:srgbClr val="000000"/>
                </a:solidFill>
              </a:rPr>
              <a:t>- New discovery made or found in your search. </a:t>
            </a:r>
          </a:p>
          <a:p>
            <a:pPr>
              <a:buClr>
                <a:srgbClr val="000000"/>
              </a:buClr>
            </a:pPr>
            <a:r>
              <a:rPr lang="en-MY" b="1" dirty="0">
                <a:solidFill>
                  <a:srgbClr val="000000"/>
                </a:solidFill>
              </a:rPr>
              <a:t>Experimental approach </a:t>
            </a:r>
          </a:p>
          <a:p>
            <a:pPr marL="139700" indent="0">
              <a:buClr>
                <a:srgbClr val="000000"/>
              </a:buClr>
              <a:buNone/>
            </a:pPr>
            <a:r>
              <a:rPr lang="en-MY" dirty="0">
                <a:solidFill>
                  <a:srgbClr val="000000"/>
                </a:solidFill>
              </a:rPr>
              <a:t>        - methods taken toward </a:t>
            </a:r>
            <a:r>
              <a:rPr lang="en-MY" dirty="0" err="1">
                <a:solidFill>
                  <a:srgbClr val="000000"/>
                </a:solidFill>
              </a:rPr>
              <a:t>analyzing</a:t>
            </a:r>
            <a:r>
              <a:rPr lang="en-MY" dirty="0">
                <a:solidFill>
                  <a:srgbClr val="000000"/>
                </a:solidFill>
              </a:rPr>
              <a:t> the new discovery</a:t>
            </a:r>
          </a:p>
          <a:p>
            <a:pPr>
              <a:buClr>
                <a:srgbClr val="000000"/>
              </a:buClr>
            </a:pPr>
            <a:r>
              <a:rPr lang="en-MY" b="1" dirty="0">
                <a:solidFill>
                  <a:srgbClr val="000000"/>
                </a:solidFill>
              </a:rPr>
              <a:t>Description </a:t>
            </a:r>
          </a:p>
          <a:p>
            <a:pPr marL="139700" indent="0">
              <a:buClr>
                <a:srgbClr val="000000"/>
              </a:buClr>
              <a:buNone/>
            </a:pPr>
            <a:r>
              <a:rPr lang="en-MY" dirty="0">
                <a:solidFill>
                  <a:srgbClr val="000000"/>
                </a:solidFill>
              </a:rPr>
              <a:t>	- description of the new findings or elements. </a:t>
            </a:r>
            <a:endParaRPr lang="en-MY" b="1" dirty="0">
              <a:solidFill>
                <a:srgbClr val="000000"/>
              </a:solidFill>
            </a:endParaRPr>
          </a:p>
          <a:p>
            <a:pPr>
              <a:buClr>
                <a:srgbClr val="000000"/>
              </a:buClr>
            </a:pPr>
            <a:r>
              <a:rPr lang="en-MY" b="1" dirty="0">
                <a:solidFill>
                  <a:srgbClr val="000000"/>
                </a:solidFill>
              </a:rPr>
              <a:t>Implication </a:t>
            </a:r>
          </a:p>
          <a:p>
            <a:pPr marL="139700" indent="0">
              <a:buClr>
                <a:srgbClr val="000000"/>
              </a:buClr>
              <a:buNone/>
            </a:pPr>
            <a:r>
              <a:rPr lang="en-MY" dirty="0">
                <a:solidFill>
                  <a:srgbClr val="000000"/>
                </a:solidFill>
              </a:rPr>
              <a:t>         	- Importance of the findings</a:t>
            </a:r>
          </a:p>
        </p:txBody>
      </p:sp>
    </p:spTree>
    <p:extLst>
      <p:ext uri="{BB962C8B-B14F-4D97-AF65-F5344CB8AC3E}">
        <p14:creationId xmlns:p14="http://schemas.microsoft.com/office/powerpoint/2010/main" val="288125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24308"/>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Example of </a:t>
            </a:r>
            <a:r>
              <a:rPr lang="en-GB" b="1" dirty="0"/>
              <a:t>discovery</a:t>
            </a:r>
            <a:r>
              <a:rPr lang="en-GB" dirty="0"/>
              <a:t> statement</a:t>
            </a:r>
            <a:endParaRPr dirty="0"/>
          </a:p>
        </p:txBody>
      </p:sp>
      <p:sp>
        <p:nvSpPr>
          <p:cNvPr id="5" name="Google Shape;84;p17">
            <a:extLst>
              <a:ext uri="{FF2B5EF4-FFF2-40B4-BE49-F238E27FC236}">
                <a16:creationId xmlns:a16="http://schemas.microsoft.com/office/drawing/2014/main" id="{90F45689-C033-1342-9541-95F75C486B8B}"/>
              </a:ext>
            </a:extLst>
          </p:cNvPr>
          <p:cNvSpPr txBox="1">
            <a:spLocks noGrp="1"/>
          </p:cNvSpPr>
          <p:nvPr>
            <p:ph type="body" idx="1"/>
          </p:nvPr>
        </p:nvSpPr>
        <p:spPr>
          <a:xfrm>
            <a:off x="714140" y="863550"/>
            <a:ext cx="7715720" cy="3416400"/>
          </a:xfrm>
          <a:prstGeom prst="rect">
            <a:avLst/>
          </a:prstGeom>
          <a:noFill/>
          <a:ln>
            <a:noFill/>
          </a:ln>
        </p:spPr>
        <p:txBody>
          <a:bodyPr spcFirstLastPara="1" wrap="square" lIns="91425" tIns="91425" rIns="91425" bIns="91425" anchor="t" anchorCtr="0">
            <a:noAutofit/>
          </a:bodyPr>
          <a:lstStyle/>
          <a:p>
            <a:pPr lvl="0" algn="l" rtl="0">
              <a:lnSpc>
                <a:spcPct val="115000"/>
              </a:lnSpc>
              <a:spcBef>
                <a:spcPts val="0"/>
              </a:spcBef>
              <a:spcAft>
                <a:spcPts val="0"/>
              </a:spcAft>
              <a:buClr>
                <a:srgbClr val="000000"/>
              </a:buClr>
              <a:buSzPts val="1400"/>
              <a:buFont typeface="Wingdings" pitchFamily="2" charset="2"/>
              <a:buChar char="q"/>
            </a:pPr>
            <a:r>
              <a:rPr lang="en-GB" sz="2000" dirty="0">
                <a:solidFill>
                  <a:srgbClr val="000000"/>
                </a:solidFill>
              </a:rPr>
              <a:t>We </a:t>
            </a:r>
            <a:r>
              <a:rPr lang="en-GB" sz="2000" b="1" dirty="0">
                <a:solidFill>
                  <a:srgbClr val="000000"/>
                </a:solidFill>
              </a:rPr>
              <a:t>discovered</a:t>
            </a:r>
            <a:r>
              <a:rPr lang="en-GB" sz="2000" dirty="0">
                <a:solidFill>
                  <a:srgbClr val="000000"/>
                </a:solidFill>
              </a:rPr>
              <a:t> a new toxigenic </a:t>
            </a:r>
            <a:r>
              <a:rPr lang="en-GB" sz="2000" dirty="0" err="1">
                <a:solidFill>
                  <a:srgbClr val="000000"/>
                </a:solidFill>
              </a:rPr>
              <a:t>seragroup</a:t>
            </a:r>
            <a:r>
              <a:rPr lang="en-GB" sz="2000" dirty="0">
                <a:solidFill>
                  <a:srgbClr val="000000"/>
                </a:solidFill>
              </a:rPr>
              <a:t>, O210, of Vibrio cholerae. O210 can produce cholera toxin (CT) and cause severe symptoms. </a:t>
            </a:r>
          </a:p>
          <a:p>
            <a:pPr lvl="0" algn="l" rtl="0">
              <a:lnSpc>
                <a:spcPct val="115000"/>
              </a:lnSpc>
              <a:spcBef>
                <a:spcPts val="0"/>
              </a:spcBef>
              <a:spcAft>
                <a:spcPts val="0"/>
              </a:spcAft>
              <a:buClr>
                <a:srgbClr val="000000"/>
              </a:buClr>
              <a:buSzPts val="1400"/>
              <a:buFont typeface="Wingdings" pitchFamily="2" charset="2"/>
              <a:buChar char="q"/>
            </a:pPr>
            <a:endParaRPr sz="2000" dirty="0">
              <a:solidFill>
                <a:schemeClr val="dk1"/>
              </a:solidFill>
            </a:endParaRPr>
          </a:p>
          <a:p>
            <a:pPr lvl="0" algn="l" rtl="0">
              <a:lnSpc>
                <a:spcPct val="115000"/>
              </a:lnSpc>
              <a:spcBef>
                <a:spcPts val="0"/>
              </a:spcBef>
              <a:spcAft>
                <a:spcPts val="0"/>
              </a:spcAft>
              <a:buClr>
                <a:schemeClr val="dk1"/>
              </a:buClr>
              <a:buSzPts val="1400"/>
              <a:buFont typeface="Wingdings" pitchFamily="2" charset="2"/>
              <a:buChar char="q"/>
            </a:pPr>
            <a:r>
              <a:rPr lang="en-GB" sz="2000" dirty="0">
                <a:solidFill>
                  <a:schemeClr val="dk1"/>
                </a:solidFill>
              </a:rPr>
              <a:t>Here we </a:t>
            </a:r>
            <a:r>
              <a:rPr lang="en-GB" sz="2000" b="1" dirty="0">
                <a:solidFill>
                  <a:schemeClr val="dk1"/>
                </a:solidFill>
              </a:rPr>
              <a:t>describe</a:t>
            </a:r>
            <a:r>
              <a:rPr lang="en-GB" sz="2000" dirty="0">
                <a:solidFill>
                  <a:schemeClr val="dk1"/>
                </a:solidFill>
              </a:rPr>
              <a:t> a novel bacterial  protease, Ecpro-3. </a:t>
            </a:r>
            <a:endParaRPr lang="en-GB" sz="2000" b="1" dirty="0">
              <a:solidFill>
                <a:schemeClr val="dk1"/>
              </a:solidFill>
            </a:endParaRPr>
          </a:p>
          <a:p>
            <a:pPr lvl="0" algn="l" rtl="0">
              <a:lnSpc>
                <a:spcPct val="115000"/>
              </a:lnSpc>
              <a:spcBef>
                <a:spcPts val="0"/>
              </a:spcBef>
              <a:spcAft>
                <a:spcPts val="0"/>
              </a:spcAft>
              <a:buClr>
                <a:schemeClr val="dk1"/>
              </a:buClr>
              <a:buSzPts val="1400"/>
              <a:buFont typeface="Wingdings" pitchFamily="2" charset="2"/>
              <a:buChar char="q"/>
            </a:pPr>
            <a:endParaRPr sz="2000" dirty="0">
              <a:solidFill>
                <a:schemeClr val="dk1"/>
              </a:solidFill>
            </a:endParaRPr>
          </a:p>
          <a:p>
            <a:pPr lvl="0" algn="l" rtl="0">
              <a:lnSpc>
                <a:spcPct val="115000"/>
              </a:lnSpc>
              <a:spcBef>
                <a:spcPts val="0"/>
              </a:spcBef>
              <a:spcAft>
                <a:spcPts val="0"/>
              </a:spcAft>
              <a:buClr>
                <a:srgbClr val="000000"/>
              </a:buClr>
              <a:buSzPts val="1400"/>
              <a:buFont typeface="Wingdings" pitchFamily="2" charset="2"/>
              <a:buChar char="q"/>
            </a:pPr>
            <a:r>
              <a:rPr lang="en-GB" sz="2000" dirty="0">
                <a:solidFill>
                  <a:srgbClr val="000000"/>
                </a:solidFill>
              </a:rPr>
              <a:t>We </a:t>
            </a:r>
            <a:r>
              <a:rPr lang="en-GB" sz="2000" b="1" dirty="0">
                <a:solidFill>
                  <a:srgbClr val="000000"/>
                </a:solidFill>
              </a:rPr>
              <a:t>examined</a:t>
            </a:r>
            <a:r>
              <a:rPr lang="en-GB" sz="2000" dirty="0">
                <a:solidFill>
                  <a:srgbClr val="000000"/>
                </a:solidFill>
              </a:rPr>
              <a:t> the structure of the bacterial ribosome in complex with tetracycline. </a:t>
            </a:r>
            <a:endParaRPr sz="2000" dirty="0">
              <a:solidFill>
                <a:srgbClr val="000000"/>
              </a:solidFill>
            </a:endParaRPr>
          </a:p>
        </p:txBody>
      </p:sp>
    </p:spTree>
    <p:extLst>
      <p:ext uri="{BB962C8B-B14F-4D97-AF65-F5344CB8AC3E}">
        <p14:creationId xmlns:p14="http://schemas.microsoft.com/office/powerpoint/2010/main" val="37119540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dirty="0"/>
              <a:t>Template and common problems in </a:t>
            </a:r>
            <a:r>
              <a:rPr lang="en" b="1" dirty="0"/>
              <a:t>intro</a:t>
            </a:r>
            <a:r>
              <a:rPr lang="en" dirty="0"/>
              <a:t> </a:t>
            </a:r>
            <a:endParaRPr dirty="0"/>
          </a:p>
        </p:txBody>
      </p:sp>
      <p:sp>
        <p:nvSpPr>
          <p:cNvPr id="7" name="AutoShape 32">
            <a:extLst>
              <a:ext uri="{FF2B5EF4-FFF2-40B4-BE49-F238E27FC236}">
                <a16:creationId xmlns:a16="http://schemas.microsoft.com/office/drawing/2014/main" id="{CA023863-3447-6148-A952-02985ED1A7FE}"/>
              </a:ext>
            </a:extLst>
          </p:cNvPr>
          <p:cNvSpPr>
            <a:spLocks noChangeArrowheads="1"/>
          </p:cNvSpPr>
          <p:nvPr/>
        </p:nvSpPr>
        <p:spPr bwMode="auto">
          <a:xfrm>
            <a:off x="803080" y="1310308"/>
            <a:ext cx="1923615" cy="461624"/>
          </a:xfrm>
          <a:prstGeom prst="flowChartOffpageConnector">
            <a:avLst/>
          </a:prstGeom>
          <a:gradFill rotWithShape="1">
            <a:gsLst>
              <a:gs pos="0">
                <a:srgbClr val="8064A2">
                  <a:lumMod val="60000"/>
                  <a:lumOff val="40000"/>
                </a:srgbClr>
              </a:gs>
              <a:gs pos="100000">
                <a:sysClr val="window" lastClr="FFFFFF"/>
              </a:gs>
            </a:gsLst>
            <a:lin ang="16200000" scaled="0"/>
          </a:gradFill>
          <a:ln w="12700">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relaxedInset"/>
          </a:sp3d>
        </p:spPr>
        <p:txBody>
          <a:bodyPr lIns="77386" tIns="38693" rIns="77386" bIns="38693" anchor="ctr" anchorCtr="0"/>
          <a:lstStyle/>
          <a:p>
            <a:pPr algn="ctr" defTabSz="457200">
              <a:buClrTx/>
            </a:pPr>
            <a:r>
              <a:rPr lang="en-GB" sz="1000" b="1" kern="1200" dirty="0">
                <a:latin typeface="Times New Roman"/>
                <a:ea typeface="ＭＳ 明朝"/>
                <a:cs typeface="+mn-cs"/>
              </a:rPr>
              <a:t>Paragraph 1: </a:t>
            </a:r>
            <a:br>
              <a:rPr lang="en-GB" sz="1000" b="1" kern="1200" dirty="0">
                <a:latin typeface="Times New Roman"/>
                <a:ea typeface="ＭＳ 明朝"/>
                <a:cs typeface="+mn-cs"/>
              </a:rPr>
            </a:br>
            <a:r>
              <a:rPr lang="en-GB" sz="1000" b="1" kern="1200" dirty="0">
                <a:latin typeface="Times New Roman"/>
                <a:ea typeface="ＭＳ 明朝"/>
                <a:cs typeface="+mn-cs"/>
              </a:rPr>
              <a:t>What we know</a:t>
            </a:r>
            <a:endParaRPr kumimoji="0" lang="en-US" sz="1000" b="1" i="0" u="none" strike="noStrike" kern="1200" cap="none" spc="0" normalizeH="0" baseline="0" noProof="0" dirty="0">
              <a:ln>
                <a:noFill/>
              </a:ln>
              <a:solidFill>
                <a:srgbClr val="000000"/>
              </a:solidFill>
              <a:effectLst/>
              <a:uLnTx/>
              <a:uFillTx/>
              <a:latin typeface="Times New Roman"/>
              <a:ea typeface="ＭＳ 明朝"/>
              <a:cs typeface="+mn-cs"/>
            </a:endParaRPr>
          </a:p>
        </p:txBody>
      </p:sp>
      <p:sp>
        <p:nvSpPr>
          <p:cNvPr id="8" name="AutoShape 32">
            <a:extLst>
              <a:ext uri="{FF2B5EF4-FFF2-40B4-BE49-F238E27FC236}">
                <a16:creationId xmlns:a16="http://schemas.microsoft.com/office/drawing/2014/main" id="{9212AF1D-3AED-4C4A-A756-F41863CA5CB3}"/>
              </a:ext>
            </a:extLst>
          </p:cNvPr>
          <p:cNvSpPr>
            <a:spLocks noChangeArrowheads="1"/>
          </p:cNvSpPr>
          <p:nvPr/>
        </p:nvSpPr>
        <p:spPr bwMode="auto">
          <a:xfrm>
            <a:off x="960289" y="2014025"/>
            <a:ext cx="1632692" cy="368063"/>
          </a:xfrm>
          <a:prstGeom prst="flowChartOffpageConnector">
            <a:avLst/>
          </a:prstGeom>
          <a:gradFill>
            <a:gsLst>
              <a:gs pos="0">
                <a:schemeClr val="accent4">
                  <a:lumMod val="60000"/>
                  <a:lumOff val="40000"/>
                </a:schemeClr>
              </a:gs>
              <a:gs pos="100000">
                <a:schemeClr val="bg1"/>
              </a:gs>
            </a:gsLst>
            <a:lin ang="16200000" scaled="0"/>
          </a:gradFill>
          <a:ln w="12700">
            <a:headEnd/>
            <a:tailEnd/>
          </a:ln>
          <a:scene3d>
            <a:camera prst="orthographicFront">
              <a:rot lat="0" lon="0" rev="0"/>
            </a:camera>
            <a:lightRig rig="threePt" dir="t">
              <a:rot lat="0" lon="0" rev="1200000"/>
            </a:lightRig>
          </a:scene3d>
          <a:sp3d>
            <a:bevelT w="63500" h="25400" prst="relaxedInset"/>
          </a:sp3d>
        </p:spPr>
        <p:style>
          <a:lnRef idx="0">
            <a:schemeClr val="dk1"/>
          </a:lnRef>
          <a:fillRef idx="3">
            <a:schemeClr val="dk1"/>
          </a:fillRef>
          <a:effectRef idx="3">
            <a:schemeClr val="dk1"/>
          </a:effectRef>
          <a:fontRef idx="minor">
            <a:schemeClr val="lt1"/>
          </a:fontRef>
        </p:style>
        <p:txBody>
          <a:bodyPr lIns="77386" tIns="38693" rIns="77386" bIns="38693" anchor="ctr" anchorCtr="0"/>
          <a:lstStyle/>
          <a:p>
            <a:pPr algn="ctr">
              <a:spcAft>
                <a:spcPts val="0"/>
              </a:spcAft>
            </a:pPr>
            <a:r>
              <a:rPr lang="en-US" sz="1000" b="1" dirty="0">
                <a:solidFill>
                  <a:srgbClr val="000000"/>
                </a:solidFill>
                <a:latin typeface="Times New Roman"/>
                <a:ea typeface="ＭＳ 明朝"/>
              </a:rPr>
              <a:t>Paragraph 2:</a:t>
            </a:r>
          </a:p>
          <a:p>
            <a:pPr algn="ctr">
              <a:spcAft>
                <a:spcPts val="0"/>
              </a:spcAft>
            </a:pPr>
            <a:r>
              <a:rPr lang="en-US" sz="1000" b="1" dirty="0">
                <a:solidFill>
                  <a:srgbClr val="000000"/>
                </a:solidFill>
                <a:latin typeface="Times New Roman"/>
                <a:ea typeface="ＭＳ 明朝"/>
              </a:rPr>
              <a:t>What we don’t known</a:t>
            </a:r>
            <a:endParaRPr lang="en-MY" sz="1200" dirty="0">
              <a:effectLst/>
              <a:latin typeface="Times New Roman"/>
              <a:ea typeface="ＭＳ 明朝"/>
            </a:endParaRPr>
          </a:p>
        </p:txBody>
      </p:sp>
      <p:sp>
        <p:nvSpPr>
          <p:cNvPr id="11" name="Google Shape;78;p16">
            <a:extLst>
              <a:ext uri="{FF2B5EF4-FFF2-40B4-BE49-F238E27FC236}">
                <a16:creationId xmlns:a16="http://schemas.microsoft.com/office/drawing/2014/main" id="{337819E4-B6E7-AD43-969D-F83800575D20}"/>
              </a:ext>
            </a:extLst>
          </p:cNvPr>
          <p:cNvSpPr txBox="1">
            <a:spLocks/>
          </p:cNvSpPr>
          <p:nvPr/>
        </p:nvSpPr>
        <p:spPr>
          <a:xfrm>
            <a:off x="4107770" y="1419746"/>
            <a:ext cx="4619073" cy="29849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r>
              <a:rPr lang="en-MY" sz="1500" dirty="0">
                <a:solidFill>
                  <a:srgbClr val="000000"/>
                </a:solidFill>
              </a:rPr>
              <a:t>The most common problems in Introduction are</a:t>
            </a:r>
          </a:p>
          <a:p>
            <a:pPr marL="0" indent="0">
              <a:buFont typeface="Arial"/>
              <a:buNone/>
            </a:pPr>
            <a:r>
              <a:rPr lang="en-MY" sz="1500" dirty="0">
                <a:solidFill>
                  <a:srgbClr val="000000"/>
                </a:solidFill>
              </a:rPr>
              <a:t> </a:t>
            </a:r>
          </a:p>
          <a:p>
            <a:pPr>
              <a:buClr>
                <a:srgbClr val="000000"/>
              </a:buClr>
            </a:pPr>
            <a:r>
              <a:rPr lang="en-MY" sz="1500" dirty="0">
                <a:solidFill>
                  <a:srgbClr val="000000"/>
                </a:solidFill>
              </a:rPr>
              <a:t>Overview sentences </a:t>
            </a:r>
          </a:p>
          <a:p>
            <a:pPr>
              <a:buClr>
                <a:srgbClr val="000000"/>
              </a:buClr>
            </a:pPr>
            <a:r>
              <a:rPr lang="en-MY" sz="1500" dirty="0">
                <a:solidFill>
                  <a:srgbClr val="000000"/>
                </a:solidFill>
              </a:rPr>
              <a:t>Too narrowed background/context </a:t>
            </a:r>
          </a:p>
          <a:p>
            <a:pPr>
              <a:buClr>
                <a:srgbClr val="000000"/>
              </a:buClr>
            </a:pPr>
            <a:r>
              <a:rPr lang="en-MY" sz="1500" dirty="0">
                <a:solidFill>
                  <a:srgbClr val="000000"/>
                </a:solidFill>
              </a:rPr>
              <a:t>Excessive length  </a:t>
            </a:r>
          </a:p>
          <a:p>
            <a:pPr>
              <a:buClr>
                <a:srgbClr val="000000"/>
              </a:buClr>
            </a:pPr>
            <a:r>
              <a:rPr lang="en-MY" sz="1500" b="1" dirty="0">
                <a:solidFill>
                  <a:srgbClr val="000000"/>
                </a:solidFill>
              </a:rPr>
              <a:t>`</a:t>
            </a:r>
            <a:r>
              <a:rPr lang="en-MY" sz="1500" dirty="0">
                <a:solidFill>
                  <a:srgbClr val="000000"/>
                </a:solidFill>
              </a:rPr>
              <a:t>Missing elements such as; problems, questions, experimental approach. </a:t>
            </a:r>
          </a:p>
          <a:p>
            <a:pPr>
              <a:buClr>
                <a:srgbClr val="000000"/>
              </a:buClr>
            </a:pPr>
            <a:endParaRPr lang="en-MY" sz="1500" b="1" dirty="0">
              <a:solidFill>
                <a:srgbClr val="000000"/>
              </a:solidFill>
            </a:endParaRPr>
          </a:p>
        </p:txBody>
      </p:sp>
      <p:sp>
        <p:nvSpPr>
          <p:cNvPr id="12" name="AutoShape 32">
            <a:extLst>
              <a:ext uri="{FF2B5EF4-FFF2-40B4-BE49-F238E27FC236}">
                <a16:creationId xmlns:a16="http://schemas.microsoft.com/office/drawing/2014/main" id="{8009DB32-68EB-9B49-9D80-3AFEC0AB6516}"/>
              </a:ext>
            </a:extLst>
          </p:cNvPr>
          <p:cNvSpPr>
            <a:spLocks noChangeArrowheads="1"/>
          </p:cNvSpPr>
          <p:nvPr/>
        </p:nvSpPr>
        <p:spPr bwMode="auto">
          <a:xfrm>
            <a:off x="1050793" y="2624181"/>
            <a:ext cx="1392862" cy="428378"/>
          </a:xfrm>
          <a:prstGeom prst="flowChartOffpageConnector">
            <a:avLst/>
          </a:prstGeom>
          <a:gradFill flip="none" rotWithShape="1">
            <a:gsLst>
              <a:gs pos="0">
                <a:srgbClr val="FF0066"/>
              </a:gs>
              <a:gs pos="100000">
                <a:schemeClr val="bg1"/>
              </a:gs>
            </a:gsLst>
            <a:lin ang="16200000" scaled="1"/>
            <a:tileRect/>
          </a:gradFill>
          <a:ln w="12700">
            <a:headEnd/>
            <a:tailEnd/>
          </a:ln>
          <a:scene3d>
            <a:camera prst="orthographicFront">
              <a:rot lat="0" lon="0" rev="0"/>
            </a:camera>
            <a:lightRig rig="threePt" dir="t">
              <a:rot lat="0" lon="0" rev="1200000"/>
            </a:lightRig>
          </a:scene3d>
          <a:sp3d>
            <a:bevelT w="63500" h="25400" prst="relaxedInset"/>
          </a:sp3d>
        </p:spPr>
        <p:style>
          <a:lnRef idx="0">
            <a:schemeClr val="accent6"/>
          </a:lnRef>
          <a:fillRef idx="3">
            <a:schemeClr val="accent6"/>
          </a:fillRef>
          <a:effectRef idx="3">
            <a:schemeClr val="accent6"/>
          </a:effectRef>
          <a:fontRef idx="minor">
            <a:schemeClr val="lt1"/>
          </a:fontRef>
        </p:style>
        <p:txBody>
          <a:bodyPr lIns="77386" tIns="38693" rIns="77386" bIns="38693" anchor="ctr" anchorCtr="0"/>
          <a:lstStyle/>
          <a:p>
            <a:pPr algn="ctr">
              <a:spcAft>
                <a:spcPts val="0"/>
              </a:spcAft>
            </a:pPr>
            <a:r>
              <a:rPr lang="en-US" sz="1000" b="1" kern="1200" dirty="0">
                <a:solidFill>
                  <a:srgbClr val="000000"/>
                </a:solidFill>
                <a:effectLst/>
                <a:latin typeface="Times New Roman"/>
                <a:ea typeface="ＭＳ 明朝"/>
              </a:rPr>
              <a:t>Paragraph 3:</a:t>
            </a:r>
          </a:p>
          <a:p>
            <a:pPr algn="ctr">
              <a:spcAft>
                <a:spcPts val="0"/>
              </a:spcAft>
            </a:pPr>
            <a:r>
              <a:rPr lang="en-US" sz="1000" b="1" kern="1200" dirty="0">
                <a:solidFill>
                  <a:srgbClr val="000000"/>
                </a:solidFill>
                <a:latin typeface="Times New Roman"/>
                <a:ea typeface="ＭＳ 明朝"/>
              </a:rPr>
              <a:t>Why we did this study</a:t>
            </a:r>
            <a:endParaRPr lang="en-MY" sz="1200" dirty="0">
              <a:effectLst/>
              <a:latin typeface="Times New Roman"/>
              <a:ea typeface="ＭＳ 明朝"/>
            </a:endParaRPr>
          </a:p>
        </p:txBody>
      </p:sp>
      <p:sp>
        <p:nvSpPr>
          <p:cNvPr id="4" name="TextBox 3">
            <a:extLst>
              <a:ext uri="{FF2B5EF4-FFF2-40B4-BE49-F238E27FC236}">
                <a16:creationId xmlns:a16="http://schemas.microsoft.com/office/drawing/2014/main" id="{71797D20-F496-9A43-BC6E-92DCE6680FA1}"/>
              </a:ext>
            </a:extLst>
          </p:cNvPr>
          <p:cNvSpPr txBox="1"/>
          <p:nvPr/>
        </p:nvSpPr>
        <p:spPr>
          <a:xfrm>
            <a:off x="1915510" y="3767959"/>
            <a:ext cx="3815256" cy="307777"/>
          </a:xfrm>
          <a:prstGeom prst="rect">
            <a:avLst/>
          </a:prstGeom>
          <a:noFill/>
        </p:spPr>
        <p:txBody>
          <a:bodyPr wrap="square" rtlCol="0">
            <a:spAutoFit/>
          </a:bodyPr>
          <a:lstStyle/>
          <a:p>
            <a:r>
              <a:rPr lang="en-GB" i="1" dirty="0"/>
              <a:t>Always report the science not the scientists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Abstract</a:t>
            </a:r>
            <a:endParaRPr dirty="0"/>
          </a:p>
        </p:txBody>
      </p:sp>
      <p:sp>
        <p:nvSpPr>
          <p:cNvPr id="78" name="Google Shape;78;p16"/>
          <p:cNvSpPr txBox="1">
            <a:spLocks noGrp="1"/>
          </p:cNvSpPr>
          <p:nvPr>
            <p:ph type="body" idx="1"/>
          </p:nvPr>
        </p:nvSpPr>
        <p:spPr>
          <a:xfrm>
            <a:off x="118465" y="1017725"/>
            <a:ext cx="4094762" cy="34164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r>
              <a:rPr lang="en-MY" sz="1600" dirty="0">
                <a:solidFill>
                  <a:srgbClr val="000000"/>
                </a:solidFill>
              </a:rPr>
              <a:t>Overall</a:t>
            </a:r>
          </a:p>
          <a:p>
            <a:pPr marL="139700" lvl="0" indent="0" algn="l" rtl="0">
              <a:lnSpc>
                <a:spcPct val="115000"/>
              </a:lnSpc>
              <a:spcBef>
                <a:spcPts val="0"/>
              </a:spcBef>
              <a:spcAft>
                <a:spcPts val="0"/>
              </a:spcAft>
              <a:buClr>
                <a:srgbClr val="000000"/>
              </a:buClr>
              <a:buSzPts val="1400"/>
              <a:buNone/>
            </a:pPr>
            <a:endParaRPr lang="en-MY" sz="1600" dirty="0">
              <a:solidFill>
                <a:srgbClr val="000000"/>
              </a:solidFill>
            </a:endParaRPr>
          </a:p>
          <a:p>
            <a:pPr>
              <a:buClr>
                <a:schemeClr val="dk1"/>
              </a:buClr>
            </a:pPr>
            <a:r>
              <a:rPr lang="en" sz="1600" dirty="0">
                <a:solidFill>
                  <a:schemeClr val="dk1"/>
                </a:solidFill>
              </a:rPr>
              <a:t>Covers all the main information in the paper in a single paragraph</a:t>
            </a:r>
            <a:endParaRPr lang="en" sz="1600" i="1" dirty="0">
              <a:solidFill>
                <a:schemeClr val="dk1"/>
              </a:solidFill>
            </a:endParaRPr>
          </a:p>
          <a:p>
            <a:pPr marL="139700" lvl="0" indent="0">
              <a:buClr>
                <a:schemeClr val="dk1"/>
              </a:buClr>
              <a:buNone/>
            </a:pPr>
            <a:endParaRPr lang="en-GB" sz="1600" dirty="0">
              <a:solidFill>
                <a:schemeClr val="tx1"/>
              </a:solidFill>
            </a:endParaRPr>
          </a:p>
          <a:p>
            <a:pPr lvl="0">
              <a:buClr>
                <a:schemeClr val="dk1"/>
              </a:buClr>
            </a:pPr>
            <a:r>
              <a:rPr lang="en-GB" sz="1600" dirty="0">
                <a:solidFill>
                  <a:schemeClr val="tx1"/>
                </a:solidFill>
              </a:rPr>
              <a:t>Abstract should interest the reader</a:t>
            </a:r>
          </a:p>
          <a:p>
            <a:pPr lvl="0">
              <a:buClr>
                <a:schemeClr val="dk1"/>
              </a:buClr>
            </a:pPr>
            <a:endParaRPr lang="en" sz="1600" dirty="0">
              <a:solidFill>
                <a:schemeClr val="tx1"/>
              </a:solidFill>
            </a:endParaRPr>
          </a:p>
          <a:p>
            <a:pPr marL="457200" lvl="0" indent="-317500" algn="l" rtl="0">
              <a:lnSpc>
                <a:spcPct val="115000"/>
              </a:lnSpc>
              <a:spcBef>
                <a:spcPts val="0"/>
              </a:spcBef>
              <a:spcAft>
                <a:spcPts val="0"/>
              </a:spcAft>
              <a:buClr>
                <a:schemeClr val="dk1"/>
              </a:buClr>
              <a:buSzPts val="1400"/>
              <a:buChar char="●"/>
            </a:pPr>
            <a:r>
              <a:rPr lang="en" sz="1600" dirty="0">
                <a:solidFill>
                  <a:schemeClr val="dk1"/>
                </a:solidFill>
              </a:rPr>
              <a:t>Knowing how to write an abstract is one of the most important skills in science. </a:t>
            </a:r>
          </a:p>
          <a:p>
            <a:pPr marL="457200" lvl="0" indent="-317500" algn="l" rtl="0">
              <a:lnSpc>
                <a:spcPct val="115000"/>
              </a:lnSpc>
              <a:spcBef>
                <a:spcPts val="0"/>
              </a:spcBef>
              <a:spcAft>
                <a:spcPts val="0"/>
              </a:spcAft>
              <a:buClr>
                <a:schemeClr val="dk1"/>
              </a:buClr>
              <a:buSzPts val="1400"/>
              <a:buChar char="●"/>
            </a:pPr>
            <a:r>
              <a:rPr lang="en" sz="1600" dirty="0">
                <a:solidFill>
                  <a:schemeClr val="dk1"/>
                </a:solidFill>
              </a:rPr>
              <a:t>Do not include or refer figures</a:t>
            </a:r>
          </a:p>
          <a:p>
            <a:pPr marL="457200" lvl="0" indent="-317500" algn="l" rtl="0">
              <a:lnSpc>
                <a:spcPct val="115000"/>
              </a:lnSpc>
              <a:spcBef>
                <a:spcPts val="0"/>
              </a:spcBef>
              <a:spcAft>
                <a:spcPts val="0"/>
              </a:spcAft>
              <a:buClr>
                <a:schemeClr val="dk1"/>
              </a:buClr>
              <a:buSzPts val="1400"/>
              <a:buChar char="●"/>
            </a:pPr>
            <a:endParaRPr lang="en" sz="1600"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 sz="1600" dirty="0">
                <a:solidFill>
                  <a:schemeClr val="dk1"/>
                </a:solidFill>
              </a:rPr>
              <a:t>No references should be included </a:t>
            </a:r>
          </a:p>
          <a:p>
            <a:pPr marL="457200" lvl="0" indent="-317500" algn="l" rtl="0">
              <a:lnSpc>
                <a:spcPct val="115000"/>
              </a:lnSpc>
              <a:spcBef>
                <a:spcPts val="0"/>
              </a:spcBef>
              <a:spcAft>
                <a:spcPts val="0"/>
              </a:spcAft>
              <a:buClr>
                <a:schemeClr val="dk1"/>
              </a:buClr>
              <a:buSzPts val="1400"/>
              <a:buChar char="●"/>
            </a:pPr>
            <a:endParaRPr lang="en" sz="1600" dirty="0">
              <a:solidFill>
                <a:schemeClr val="dk1"/>
              </a:solidFill>
            </a:endParaRPr>
          </a:p>
          <a:p>
            <a:pPr marL="0" lvl="0" indent="0" algn="l" rtl="0">
              <a:lnSpc>
                <a:spcPct val="115000"/>
              </a:lnSpc>
              <a:spcBef>
                <a:spcPts val="0"/>
              </a:spcBef>
              <a:spcAft>
                <a:spcPts val="0"/>
              </a:spcAft>
              <a:buSzPts val="1400"/>
              <a:buNone/>
            </a:pPr>
            <a:endParaRPr sz="1600" dirty="0">
              <a:solidFill>
                <a:srgbClr val="000000"/>
              </a:solidFill>
            </a:endParaRPr>
          </a:p>
        </p:txBody>
      </p:sp>
      <p:sp>
        <p:nvSpPr>
          <p:cNvPr id="11" name="Google Shape;78;p16">
            <a:extLst>
              <a:ext uri="{FF2B5EF4-FFF2-40B4-BE49-F238E27FC236}">
                <a16:creationId xmlns:a16="http://schemas.microsoft.com/office/drawing/2014/main" id="{278BAC60-9E30-624E-80AF-8DF8546D9DA9}"/>
              </a:ext>
            </a:extLst>
          </p:cNvPr>
          <p:cNvSpPr txBox="1">
            <a:spLocks/>
          </p:cNvSpPr>
          <p:nvPr/>
        </p:nvSpPr>
        <p:spPr>
          <a:xfrm>
            <a:off x="4213227" y="917992"/>
            <a:ext cx="4619073" cy="298495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1pPr>
            <a:lvl2pPr marL="914400" marR="0" lvl="1"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2pPr>
            <a:lvl3pPr marL="1371600" marR="0" lvl="2"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3pPr>
            <a:lvl4pPr marL="1828800" marR="0" lvl="3"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4pPr>
            <a:lvl5pPr marL="2286000" marR="0" lvl="4"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6pPr>
            <a:lvl7pPr marL="3200400" marR="0" lvl="6"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7pPr>
            <a:lvl8pPr marL="3657600" marR="0" lvl="7" indent="-304800" algn="l" rtl="0">
              <a:lnSpc>
                <a:spcPct val="115000"/>
              </a:lnSpc>
              <a:spcBef>
                <a:spcPts val="1600"/>
              </a:spcBef>
              <a:spcAft>
                <a:spcPts val="0"/>
              </a:spcAft>
              <a:buClr>
                <a:schemeClr val="dk2"/>
              </a:buClr>
              <a:buSzPts val="1200"/>
              <a:buFont typeface="Arial"/>
              <a:buChar char="○"/>
              <a:defRPr sz="1200" b="0" i="0" u="none" strike="noStrike" cap="none">
                <a:solidFill>
                  <a:schemeClr val="dk2"/>
                </a:solidFill>
                <a:latin typeface="Arial"/>
                <a:ea typeface="Arial"/>
                <a:cs typeface="Arial"/>
                <a:sym typeface="Arial"/>
              </a:defRPr>
            </a:lvl8pPr>
            <a:lvl9pPr marL="4114800" marR="0" lvl="8" indent="-304800" algn="l" rtl="0">
              <a:lnSpc>
                <a:spcPct val="115000"/>
              </a:lnSpc>
              <a:spcBef>
                <a:spcPts val="1600"/>
              </a:spcBef>
              <a:spcAft>
                <a:spcPts val="1600"/>
              </a:spcAft>
              <a:buClr>
                <a:schemeClr val="dk2"/>
              </a:buClr>
              <a:buSzPts val="1200"/>
              <a:buFont typeface="Arial"/>
              <a:buChar char="■"/>
              <a:defRPr sz="1200" b="0" i="0" u="none" strike="noStrike" cap="none">
                <a:solidFill>
                  <a:schemeClr val="dk2"/>
                </a:solidFill>
                <a:latin typeface="Arial"/>
                <a:ea typeface="Arial"/>
                <a:cs typeface="Arial"/>
                <a:sym typeface="Arial"/>
              </a:defRPr>
            </a:lvl9pPr>
          </a:lstStyle>
          <a:p>
            <a:pPr marL="0" indent="0">
              <a:buFont typeface="Arial"/>
              <a:buNone/>
            </a:pPr>
            <a:r>
              <a:rPr lang="en-MY" sz="1600" dirty="0">
                <a:solidFill>
                  <a:srgbClr val="000000"/>
                </a:solidFill>
              </a:rPr>
              <a:t>General Content </a:t>
            </a:r>
          </a:p>
          <a:p>
            <a:pPr marL="0" indent="0">
              <a:buFont typeface="Arial"/>
              <a:buNone/>
            </a:pPr>
            <a:endParaRPr lang="en-MY" sz="1600" dirty="0">
              <a:solidFill>
                <a:srgbClr val="000000"/>
              </a:solidFill>
            </a:endParaRPr>
          </a:p>
          <a:p>
            <a:pPr>
              <a:buClr>
                <a:srgbClr val="000000"/>
              </a:buClr>
            </a:pPr>
            <a:r>
              <a:rPr lang="en-MY" sz="1600" b="1" dirty="0">
                <a:solidFill>
                  <a:srgbClr val="000000"/>
                </a:solidFill>
              </a:rPr>
              <a:t>Background </a:t>
            </a:r>
          </a:p>
          <a:p>
            <a:pPr>
              <a:buClr>
                <a:srgbClr val="000000"/>
              </a:buClr>
            </a:pPr>
            <a:r>
              <a:rPr lang="en-MY" sz="1600" b="1" dirty="0">
                <a:solidFill>
                  <a:srgbClr val="000000"/>
                </a:solidFill>
              </a:rPr>
              <a:t>Question/Aim/objectives </a:t>
            </a:r>
          </a:p>
          <a:p>
            <a:pPr>
              <a:buClr>
                <a:srgbClr val="000000"/>
              </a:buClr>
            </a:pPr>
            <a:r>
              <a:rPr lang="en-MY" sz="1600" b="1" dirty="0">
                <a:solidFill>
                  <a:srgbClr val="000000"/>
                </a:solidFill>
              </a:rPr>
              <a:t>Methods (or experimental approach)</a:t>
            </a:r>
          </a:p>
          <a:p>
            <a:pPr>
              <a:buClr>
                <a:srgbClr val="000000"/>
              </a:buClr>
            </a:pPr>
            <a:r>
              <a:rPr lang="en-MY" sz="1600" b="1" dirty="0">
                <a:solidFill>
                  <a:srgbClr val="000000"/>
                </a:solidFill>
              </a:rPr>
              <a:t>Results</a:t>
            </a:r>
          </a:p>
          <a:p>
            <a:pPr>
              <a:buClr>
                <a:srgbClr val="000000"/>
              </a:buClr>
            </a:pPr>
            <a:r>
              <a:rPr lang="en-MY" sz="1600" b="1" dirty="0">
                <a:solidFill>
                  <a:srgbClr val="000000"/>
                </a:solidFill>
              </a:rPr>
              <a:t>Conclusion/implication </a:t>
            </a:r>
          </a:p>
        </p:txBody>
      </p:sp>
      <p:sp>
        <p:nvSpPr>
          <p:cNvPr id="2" name="Rectangle 1">
            <a:extLst>
              <a:ext uri="{FF2B5EF4-FFF2-40B4-BE49-F238E27FC236}">
                <a16:creationId xmlns:a16="http://schemas.microsoft.com/office/drawing/2014/main" id="{2EBF7B47-0080-F147-B8ED-3F8F077720B5}"/>
              </a:ext>
            </a:extLst>
          </p:cNvPr>
          <p:cNvSpPr/>
          <p:nvPr/>
        </p:nvSpPr>
        <p:spPr>
          <a:xfrm>
            <a:off x="4199486" y="4125775"/>
            <a:ext cx="4572000" cy="523220"/>
          </a:xfrm>
          <a:prstGeom prst="rect">
            <a:avLst/>
          </a:prstGeom>
        </p:spPr>
        <p:txBody>
          <a:bodyPr>
            <a:spAutoFit/>
          </a:bodyPr>
          <a:lstStyle/>
          <a:p>
            <a:r>
              <a:rPr lang="en-MY" b="1" i="1" dirty="0"/>
              <a:t>Structure or informative abstract (for research papers)</a:t>
            </a:r>
          </a:p>
        </p:txBody>
      </p:sp>
    </p:spTree>
    <p:extLst>
      <p:ext uri="{BB962C8B-B14F-4D97-AF65-F5344CB8AC3E}">
        <p14:creationId xmlns:p14="http://schemas.microsoft.com/office/powerpoint/2010/main" val="161492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24308"/>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t>Example of good Abstracts </a:t>
            </a:r>
            <a:endParaRPr dirty="0"/>
          </a:p>
        </p:txBody>
      </p:sp>
      <p:pic>
        <p:nvPicPr>
          <p:cNvPr id="3" name="Picture 2">
            <a:extLst>
              <a:ext uri="{FF2B5EF4-FFF2-40B4-BE49-F238E27FC236}">
                <a16:creationId xmlns:a16="http://schemas.microsoft.com/office/drawing/2014/main" id="{2BB7E04D-C0B2-064A-9789-07C4AC41833F}"/>
              </a:ext>
            </a:extLst>
          </p:cNvPr>
          <p:cNvPicPr>
            <a:picLocks noChangeAspect="1"/>
          </p:cNvPicPr>
          <p:nvPr/>
        </p:nvPicPr>
        <p:blipFill>
          <a:blip r:embed="rId3"/>
          <a:stretch>
            <a:fillRect/>
          </a:stretch>
        </p:blipFill>
        <p:spPr>
          <a:xfrm>
            <a:off x="143732" y="2137719"/>
            <a:ext cx="3857865" cy="1794924"/>
          </a:xfrm>
          <a:prstGeom prst="rect">
            <a:avLst/>
          </a:prstGeom>
        </p:spPr>
      </p:pic>
      <p:pic>
        <p:nvPicPr>
          <p:cNvPr id="9" name="Picture 8">
            <a:extLst>
              <a:ext uri="{FF2B5EF4-FFF2-40B4-BE49-F238E27FC236}">
                <a16:creationId xmlns:a16="http://schemas.microsoft.com/office/drawing/2014/main" id="{558F981E-0CCC-B24A-9547-EB417888C508}"/>
              </a:ext>
            </a:extLst>
          </p:cNvPr>
          <p:cNvPicPr>
            <a:picLocks noChangeAspect="1"/>
          </p:cNvPicPr>
          <p:nvPr/>
        </p:nvPicPr>
        <p:blipFill>
          <a:blip r:embed="rId4"/>
          <a:stretch>
            <a:fillRect/>
          </a:stretch>
        </p:blipFill>
        <p:spPr>
          <a:xfrm>
            <a:off x="4126600" y="2137719"/>
            <a:ext cx="4873668" cy="1979928"/>
          </a:xfrm>
          <a:prstGeom prst="rect">
            <a:avLst/>
          </a:prstGeom>
        </p:spPr>
      </p:pic>
      <p:sp>
        <p:nvSpPr>
          <p:cNvPr id="10" name="TextBox 9">
            <a:extLst>
              <a:ext uri="{FF2B5EF4-FFF2-40B4-BE49-F238E27FC236}">
                <a16:creationId xmlns:a16="http://schemas.microsoft.com/office/drawing/2014/main" id="{72603FFA-1968-0441-B743-E7228ED95E82}"/>
              </a:ext>
            </a:extLst>
          </p:cNvPr>
          <p:cNvSpPr txBox="1"/>
          <p:nvPr/>
        </p:nvSpPr>
        <p:spPr>
          <a:xfrm>
            <a:off x="311699" y="1340069"/>
            <a:ext cx="3689897" cy="738664"/>
          </a:xfrm>
          <a:prstGeom prst="rect">
            <a:avLst/>
          </a:prstGeom>
          <a:noFill/>
        </p:spPr>
        <p:txBody>
          <a:bodyPr wrap="square" rtlCol="0">
            <a:spAutoFit/>
          </a:bodyPr>
          <a:lstStyle/>
          <a:p>
            <a:r>
              <a:rPr lang="en-MY" b="1" i="1" dirty="0"/>
              <a:t>Structure or informative abstract (for research papers)</a:t>
            </a:r>
          </a:p>
          <a:p>
            <a:endParaRPr lang="en-GB" dirty="0"/>
          </a:p>
        </p:txBody>
      </p:sp>
      <p:sp>
        <p:nvSpPr>
          <p:cNvPr id="12" name="TextBox 11">
            <a:extLst>
              <a:ext uri="{FF2B5EF4-FFF2-40B4-BE49-F238E27FC236}">
                <a16:creationId xmlns:a16="http://schemas.microsoft.com/office/drawing/2014/main" id="{BE1D879B-B2FF-1942-86A0-F385FB7D8710}"/>
              </a:ext>
            </a:extLst>
          </p:cNvPr>
          <p:cNvSpPr txBox="1"/>
          <p:nvPr/>
        </p:nvSpPr>
        <p:spPr>
          <a:xfrm>
            <a:off x="4429126" y="1492469"/>
            <a:ext cx="3689897" cy="523220"/>
          </a:xfrm>
          <a:prstGeom prst="rect">
            <a:avLst/>
          </a:prstGeom>
          <a:noFill/>
        </p:spPr>
        <p:txBody>
          <a:bodyPr wrap="square" rtlCol="0">
            <a:spAutoFit/>
          </a:bodyPr>
          <a:lstStyle/>
          <a:p>
            <a:r>
              <a:rPr lang="en-MY" b="1" i="1" dirty="0"/>
              <a:t>Indicative (for review papers)</a:t>
            </a:r>
          </a:p>
          <a:p>
            <a:endParaRPr lang="en-GB" dirty="0"/>
          </a:p>
        </p:txBody>
      </p:sp>
      <p:sp>
        <p:nvSpPr>
          <p:cNvPr id="11" name="Rectangle 10">
            <a:extLst>
              <a:ext uri="{FF2B5EF4-FFF2-40B4-BE49-F238E27FC236}">
                <a16:creationId xmlns:a16="http://schemas.microsoft.com/office/drawing/2014/main" id="{FF08E6B0-77D4-4E47-B6A8-216A01E6DBAB}"/>
              </a:ext>
            </a:extLst>
          </p:cNvPr>
          <p:cNvSpPr/>
          <p:nvPr/>
        </p:nvSpPr>
        <p:spPr>
          <a:xfrm>
            <a:off x="6563434" y="4117647"/>
            <a:ext cx="2186817" cy="307777"/>
          </a:xfrm>
          <a:prstGeom prst="rect">
            <a:avLst/>
          </a:prstGeom>
        </p:spPr>
        <p:txBody>
          <a:bodyPr wrap="none">
            <a:spAutoFit/>
          </a:bodyPr>
          <a:lstStyle/>
          <a:p>
            <a:r>
              <a:rPr lang="en-MY" dirty="0">
                <a:latin typeface="+mn-lt"/>
              </a:rPr>
              <a:t>Gillespie</a:t>
            </a:r>
            <a:r>
              <a:rPr lang="en-MY" sz="900" dirty="0">
                <a:latin typeface="+mn-lt"/>
              </a:rPr>
              <a:t> </a:t>
            </a:r>
            <a:r>
              <a:rPr lang="en-MY" dirty="0">
                <a:latin typeface="+mn-lt"/>
              </a:rPr>
              <a:t>and </a:t>
            </a:r>
            <a:r>
              <a:rPr lang="en-MY" dirty="0" err="1">
                <a:latin typeface="+mn-lt"/>
              </a:rPr>
              <a:t>Monje</a:t>
            </a:r>
            <a:r>
              <a:rPr lang="en-MY" dirty="0">
                <a:latin typeface="+mn-lt"/>
              </a:rPr>
              <a:t> 2019</a:t>
            </a:r>
          </a:p>
        </p:txBody>
      </p:sp>
    </p:spTree>
    <p:extLst>
      <p:ext uri="{BB962C8B-B14F-4D97-AF65-F5344CB8AC3E}">
        <p14:creationId xmlns:p14="http://schemas.microsoft.com/office/powerpoint/2010/main" val="7920905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5"/>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dirty="0"/>
              <a:t>Scientific Manuscripts: Ethical Conducts </a:t>
            </a:r>
            <a:endParaRPr dirty="0"/>
          </a:p>
        </p:txBody>
      </p:sp>
      <p:sp>
        <p:nvSpPr>
          <p:cNvPr id="72" name="Google Shape;72;p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Umar Ahmad</a:t>
            </a:r>
            <a:endParaRPr/>
          </a:p>
          <a:p>
            <a:pPr marL="0" lvl="0" indent="0" algn="ctr" rtl="0">
              <a:lnSpc>
                <a:spcPct val="100000"/>
              </a:lnSpc>
              <a:spcBef>
                <a:spcPts val="0"/>
              </a:spcBef>
              <a:spcAft>
                <a:spcPts val="0"/>
              </a:spcAft>
              <a:buClr>
                <a:schemeClr val="dk1"/>
              </a:buClr>
              <a:buSzPts val="1100"/>
              <a:buFont typeface="Arial"/>
              <a:buNone/>
            </a:pPr>
            <a:endParaRPr/>
          </a:p>
          <a:p>
            <a:pPr marL="0" lvl="0" indent="0" algn="ctr" rtl="0">
              <a:lnSpc>
                <a:spcPct val="100000"/>
              </a:lnSpc>
              <a:spcBef>
                <a:spcPts val="0"/>
              </a:spcBef>
              <a:spcAft>
                <a:spcPts val="0"/>
              </a:spcAft>
              <a:buSzPts val="2800"/>
              <a:buNone/>
            </a:pPr>
            <a:endParaRPr/>
          </a:p>
        </p:txBody>
      </p:sp>
    </p:spTree>
    <p:extLst>
      <p:ext uri="{BB962C8B-B14F-4D97-AF65-F5344CB8AC3E}">
        <p14:creationId xmlns:p14="http://schemas.microsoft.com/office/powerpoint/2010/main" val="2926076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92191"/>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Follow guidelines on ethical conduct </a:t>
            </a:r>
            <a:endParaRPr dirty="0"/>
          </a:p>
        </p:txBody>
      </p:sp>
      <p:sp>
        <p:nvSpPr>
          <p:cNvPr id="78" name="Google Shape;78;p16"/>
          <p:cNvSpPr txBox="1">
            <a:spLocks noGrp="1"/>
          </p:cNvSpPr>
          <p:nvPr>
            <p:ph type="body" idx="1"/>
          </p:nvPr>
        </p:nvSpPr>
        <p:spPr>
          <a:xfrm>
            <a:off x="615077" y="1017725"/>
            <a:ext cx="7401687" cy="3416400"/>
          </a:xfrm>
          <a:prstGeom prst="rect">
            <a:avLst/>
          </a:prstGeom>
          <a:noFill/>
          <a:ln>
            <a:noFill/>
          </a:ln>
        </p:spPr>
        <p:txBody>
          <a:bodyPr spcFirstLastPara="1" wrap="square" lIns="91425" tIns="91425" rIns="91425" bIns="91425" anchor="t" anchorCtr="0">
            <a:noAutofit/>
          </a:bodyPr>
          <a:lstStyle/>
          <a:p>
            <a:pPr marL="139700" lvl="0" indent="0" algn="l" rtl="0">
              <a:lnSpc>
                <a:spcPct val="115000"/>
              </a:lnSpc>
              <a:spcBef>
                <a:spcPts val="0"/>
              </a:spcBef>
              <a:spcAft>
                <a:spcPts val="0"/>
              </a:spcAft>
              <a:buClr>
                <a:srgbClr val="000000"/>
              </a:buClr>
              <a:buSzPts val="1400"/>
              <a:buNone/>
            </a:pPr>
            <a:endParaRPr lang="en-MY" sz="1600" dirty="0">
              <a:solidFill>
                <a:srgbClr val="000000"/>
              </a:solidFill>
            </a:endParaRPr>
          </a:p>
          <a:p>
            <a:pPr lvl="0">
              <a:buClr>
                <a:schemeClr val="dk1"/>
              </a:buClr>
            </a:pPr>
            <a:r>
              <a:rPr lang="en-GB" sz="1600" dirty="0">
                <a:solidFill>
                  <a:schemeClr val="tx1"/>
                </a:solidFill>
              </a:rPr>
              <a:t>Ethical, legal and regulatory requirements should carefully be studied</a:t>
            </a:r>
          </a:p>
          <a:p>
            <a:pPr lvl="0">
              <a:buClr>
                <a:schemeClr val="dk1"/>
              </a:buClr>
            </a:pPr>
            <a:endParaRPr lang="en" sz="1600" dirty="0">
              <a:solidFill>
                <a:schemeClr val="tx1"/>
              </a:solidFill>
            </a:endParaRPr>
          </a:p>
          <a:p>
            <a:pPr marL="457200" lvl="0" indent="-317500" algn="l" rtl="0">
              <a:lnSpc>
                <a:spcPct val="115000"/>
              </a:lnSpc>
              <a:spcBef>
                <a:spcPts val="0"/>
              </a:spcBef>
              <a:spcAft>
                <a:spcPts val="0"/>
              </a:spcAft>
              <a:buClr>
                <a:schemeClr val="dk1"/>
              </a:buClr>
              <a:buSzPts val="1400"/>
              <a:buChar char="●"/>
            </a:pPr>
            <a:r>
              <a:rPr lang="en" sz="1600" dirty="0">
                <a:solidFill>
                  <a:schemeClr val="dk1"/>
                </a:solidFill>
              </a:rPr>
              <a:t>Check each countries or international requirements before reporting your findings</a:t>
            </a:r>
          </a:p>
          <a:p>
            <a:pPr marL="457200" lvl="0" indent="-317500" algn="l" rtl="0">
              <a:lnSpc>
                <a:spcPct val="115000"/>
              </a:lnSpc>
              <a:spcBef>
                <a:spcPts val="0"/>
              </a:spcBef>
              <a:spcAft>
                <a:spcPts val="0"/>
              </a:spcAft>
              <a:buClr>
                <a:schemeClr val="dk1"/>
              </a:buClr>
              <a:buSzPts val="1400"/>
              <a:buChar char="●"/>
            </a:pPr>
            <a:endParaRPr lang="en" sz="1600"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 sz="1600" dirty="0">
                <a:solidFill>
                  <a:schemeClr val="dk1"/>
                </a:solidFill>
              </a:rPr>
              <a:t>Journal editors required authors to seek for an approval by ethics </a:t>
            </a:r>
            <a:r>
              <a:rPr lang="en" sz="1600" dirty="0" err="1">
                <a:solidFill>
                  <a:schemeClr val="dk1"/>
                </a:solidFill>
              </a:rPr>
              <a:t>committe</a:t>
            </a:r>
            <a:r>
              <a:rPr lang="en-MY" sz="1600" dirty="0">
                <a:solidFill>
                  <a:schemeClr val="dk1"/>
                </a:solidFill>
              </a:rPr>
              <a:t>e</a:t>
            </a:r>
            <a:r>
              <a:rPr lang="en" sz="1600" dirty="0">
                <a:solidFill>
                  <a:schemeClr val="dk1"/>
                </a:solidFill>
              </a:rPr>
              <a:t>. </a:t>
            </a:r>
          </a:p>
          <a:p>
            <a:pPr marL="0" lvl="0" indent="0" algn="l" rtl="0">
              <a:lnSpc>
                <a:spcPct val="115000"/>
              </a:lnSpc>
              <a:spcBef>
                <a:spcPts val="0"/>
              </a:spcBef>
              <a:spcAft>
                <a:spcPts val="0"/>
              </a:spcAft>
              <a:buSzPts val="1400"/>
              <a:buNone/>
            </a:pPr>
            <a:endParaRPr sz="1600" dirty="0">
              <a:solidFill>
                <a:srgbClr val="000000"/>
              </a:solidFill>
            </a:endParaRPr>
          </a:p>
        </p:txBody>
      </p:sp>
    </p:spTree>
    <p:extLst>
      <p:ext uri="{BB962C8B-B14F-4D97-AF65-F5344CB8AC3E}">
        <p14:creationId xmlns:p14="http://schemas.microsoft.com/office/powerpoint/2010/main" val="21588227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 name="Google Shape;77;p16">
            <a:extLst>
              <a:ext uri="{FF2B5EF4-FFF2-40B4-BE49-F238E27FC236}">
                <a16:creationId xmlns:a16="http://schemas.microsoft.com/office/drawing/2014/main" id="{A8EC54CD-DB01-E74F-81EC-4264E3D98562}"/>
              </a:ext>
            </a:extLst>
          </p:cNvPr>
          <p:cNvSpPr txBox="1">
            <a:spLocks noGrp="1"/>
          </p:cNvSpPr>
          <p:nvPr>
            <p:ph type="title"/>
          </p:nvPr>
        </p:nvSpPr>
        <p:spPr>
          <a:xfrm>
            <a:off x="311700" y="110038"/>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Guideline on ethical conduct</a:t>
            </a:r>
            <a:endParaRPr dirty="0"/>
          </a:p>
        </p:txBody>
      </p:sp>
      <p:graphicFrame>
        <p:nvGraphicFramePr>
          <p:cNvPr id="4" name="Table 6">
            <a:extLst>
              <a:ext uri="{FF2B5EF4-FFF2-40B4-BE49-F238E27FC236}">
                <a16:creationId xmlns:a16="http://schemas.microsoft.com/office/drawing/2014/main" id="{B34060F3-9029-C84D-B4E7-7055BF7B6A53}"/>
              </a:ext>
            </a:extLst>
          </p:cNvPr>
          <p:cNvGraphicFramePr>
            <a:graphicFrameLocks noGrp="1"/>
          </p:cNvGraphicFramePr>
          <p:nvPr>
            <p:extLst>
              <p:ext uri="{D42A27DB-BD31-4B8C-83A1-F6EECF244321}">
                <p14:modId xmlns:p14="http://schemas.microsoft.com/office/powerpoint/2010/main" val="2499788670"/>
              </p:ext>
            </p:extLst>
          </p:nvPr>
        </p:nvGraphicFramePr>
        <p:xfrm>
          <a:off x="670035" y="682738"/>
          <a:ext cx="7551684" cy="4302760"/>
        </p:xfrm>
        <a:graphic>
          <a:graphicData uri="http://schemas.openxmlformats.org/drawingml/2006/table">
            <a:tbl>
              <a:tblPr firstRow="1" bandRow="1">
                <a:tableStyleId>{0E3FDE45-AF77-4B5C-9715-49D594BDF05E}</a:tableStyleId>
              </a:tblPr>
              <a:tblGrid>
                <a:gridCol w="1887921">
                  <a:extLst>
                    <a:ext uri="{9D8B030D-6E8A-4147-A177-3AD203B41FA5}">
                      <a16:colId xmlns:a16="http://schemas.microsoft.com/office/drawing/2014/main" val="1484706654"/>
                    </a:ext>
                  </a:extLst>
                </a:gridCol>
                <a:gridCol w="1887921">
                  <a:extLst>
                    <a:ext uri="{9D8B030D-6E8A-4147-A177-3AD203B41FA5}">
                      <a16:colId xmlns:a16="http://schemas.microsoft.com/office/drawing/2014/main" val="211846006"/>
                    </a:ext>
                  </a:extLst>
                </a:gridCol>
                <a:gridCol w="1887921">
                  <a:extLst>
                    <a:ext uri="{9D8B030D-6E8A-4147-A177-3AD203B41FA5}">
                      <a16:colId xmlns:a16="http://schemas.microsoft.com/office/drawing/2014/main" val="3158419452"/>
                    </a:ext>
                  </a:extLst>
                </a:gridCol>
                <a:gridCol w="1887921">
                  <a:extLst>
                    <a:ext uri="{9D8B030D-6E8A-4147-A177-3AD203B41FA5}">
                      <a16:colId xmlns:a16="http://schemas.microsoft.com/office/drawing/2014/main" val="3997366011"/>
                    </a:ext>
                  </a:extLst>
                </a:gridCol>
              </a:tblGrid>
              <a:tr h="370840">
                <a:tc>
                  <a:txBody>
                    <a:bodyPr/>
                    <a:lstStyle/>
                    <a:p>
                      <a:r>
                        <a:rPr lang="en-GB" dirty="0"/>
                        <a:t>Guidelines/Mandate</a:t>
                      </a:r>
                    </a:p>
                  </a:txBody>
                  <a:tcPr/>
                </a:tc>
                <a:tc>
                  <a:txBody>
                    <a:bodyPr/>
                    <a:lstStyle/>
                    <a:p>
                      <a:r>
                        <a:rPr lang="en-GB" dirty="0"/>
                        <a:t>Source</a:t>
                      </a:r>
                    </a:p>
                  </a:txBody>
                  <a:tcPr/>
                </a:tc>
                <a:tc>
                  <a:txBody>
                    <a:bodyPr/>
                    <a:lstStyle/>
                    <a:p>
                      <a:r>
                        <a:rPr lang="en-GB" dirty="0"/>
                        <a:t>Purpose</a:t>
                      </a:r>
                    </a:p>
                  </a:txBody>
                  <a:tcPr/>
                </a:tc>
                <a:tc>
                  <a:txBody>
                    <a:bodyPr/>
                    <a:lstStyle/>
                    <a:p>
                      <a:r>
                        <a:rPr lang="en-GB" dirty="0" err="1"/>
                        <a:t>Url</a:t>
                      </a:r>
                      <a:r>
                        <a:rPr lang="en-GB" dirty="0"/>
                        <a:t> (site)</a:t>
                      </a:r>
                    </a:p>
                  </a:txBody>
                  <a:tcPr/>
                </a:tc>
                <a:extLst>
                  <a:ext uri="{0D108BD9-81ED-4DB2-BD59-A6C34878D82A}">
                    <a16:rowId xmlns:a16="http://schemas.microsoft.com/office/drawing/2014/main" val="2024561095"/>
                  </a:ext>
                </a:extLst>
              </a:tr>
              <a:tr h="370840">
                <a:tc>
                  <a:txBody>
                    <a:bodyPr/>
                    <a:lstStyle/>
                    <a:p>
                      <a:r>
                        <a:rPr lang="en-GB" sz="1200" dirty="0"/>
                        <a:t>Uniform Requirements for Manuscripts  Biomedical Journals</a:t>
                      </a:r>
                    </a:p>
                  </a:txBody>
                  <a:tcPr/>
                </a:tc>
                <a:tc>
                  <a:txBody>
                    <a:bodyPr/>
                    <a:lstStyle/>
                    <a:p>
                      <a:r>
                        <a:rPr lang="en-GB" sz="1200" dirty="0"/>
                        <a:t>International Committee of Medical Journal Editors (ICMJE)</a:t>
                      </a:r>
                    </a:p>
                  </a:txBody>
                  <a:tcPr/>
                </a:tc>
                <a:tc>
                  <a:txBody>
                    <a:bodyPr/>
                    <a:lstStyle/>
                    <a:p>
                      <a:r>
                        <a:rPr lang="en-GB" sz="1200" dirty="0"/>
                        <a:t>Statement of ethical principles in the conduct and reporting of research and recommendations relating to specific elements of editing and writing. </a:t>
                      </a:r>
                    </a:p>
                  </a:txBody>
                  <a:tcPr/>
                </a:tc>
                <a:tc>
                  <a:txBody>
                    <a:bodyPr/>
                    <a:lstStyle/>
                    <a:p>
                      <a:r>
                        <a:rPr lang="en-GB" sz="1200" dirty="0"/>
                        <a:t>http://</a:t>
                      </a:r>
                      <a:r>
                        <a:rPr lang="en-GB" sz="1200" dirty="0" err="1"/>
                        <a:t>www.icmje.org</a:t>
                      </a:r>
                      <a:endParaRPr lang="en-GB" sz="1200" dirty="0"/>
                    </a:p>
                  </a:txBody>
                  <a:tcPr/>
                </a:tc>
                <a:extLst>
                  <a:ext uri="{0D108BD9-81ED-4DB2-BD59-A6C34878D82A}">
                    <a16:rowId xmlns:a16="http://schemas.microsoft.com/office/drawing/2014/main" val="3779480356"/>
                  </a:ext>
                </a:extLst>
              </a:tr>
              <a:tr h="370840">
                <a:tc>
                  <a:txBody>
                    <a:bodyPr/>
                    <a:lstStyle/>
                    <a:p>
                      <a:r>
                        <a:rPr lang="en-GB" sz="1200" dirty="0"/>
                        <a:t>Declaration of Helsinki</a:t>
                      </a:r>
                    </a:p>
                  </a:txBody>
                  <a:tcPr/>
                </a:tc>
                <a:tc>
                  <a:txBody>
                    <a:bodyPr/>
                    <a:lstStyle/>
                    <a:p>
                      <a:r>
                        <a:rPr lang="en-GB" sz="1200" dirty="0"/>
                        <a:t>The World Medical Association </a:t>
                      </a:r>
                    </a:p>
                  </a:txBody>
                  <a:tcPr/>
                </a:tc>
                <a:tc>
                  <a:txBody>
                    <a:bodyPr/>
                    <a:lstStyle/>
                    <a:p>
                      <a:endParaRPr lang="en-GB" sz="1200" dirty="0"/>
                    </a:p>
                  </a:txBody>
                  <a:tcPr/>
                </a:tc>
                <a:tc>
                  <a:txBody>
                    <a:bodyPr/>
                    <a:lstStyle/>
                    <a:p>
                      <a:r>
                        <a:rPr lang="en-GB" sz="1200" dirty="0"/>
                        <a:t>https://</a:t>
                      </a:r>
                      <a:r>
                        <a:rPr lang="en-GB" sz="1200" dirty="0" err="1"/>
                        <a:t>www.wma.net</a:t>
                      </a:r>
                      <a:r>
                        <a:rPr lang="en-GB" sz="1200" dirty="0"/>
                        <a:t>/policies-post/wma-declaration-of-helsinki-ethical-principles-for-medical-research-involving-human-subjects/</a:t>
                      </a:r>
                    </a:p>
                  </a:txBody>
                  <a:tcPr/>
                </a:tc>
                <a:extLst>
                  <a:ext uri="{0D108BD9-81ED-4DB2-BD59-A6C34878D82A}">
                    <a16:rowId xmlns:a16="http://schemas.microsoft.com/office/drawing/2014/main" val="2870937152"/>
                  </a:ext>
                </a:extLst>
              </a:tr>
              <a:tr h="370840">
                <a:tc>
                  <a:txBody>
                    <a:bodyPr/>
                    <a:lstStyle/>
                    <a:p>
                      <a:r>
                        <a:rPr lang="en-GB" sz="1200" dirty="0"/>
                        <a:t>Guide for the Care and Use of Laboratory Animals </a:t>
                      </a:r>
                    </a:p>
                  </a:txBody>
                  <a:tcPr/>
                </a:tc>
                <a:tc>
                  <a:txBody>
                    <a:bodyPr/>
                    <a:lstStyle/>
                    <a:p>
                      <a:r>
                        <a:rPr lang="en-GB" sz="1200" dirty="0"/>
                        <a:t>Institute for Laboratory Animal Research of the National Research Council</a:t>
                      </a:r>
                    </a:p>
                  </a:txBody>
                  <a:tcPr/>
                </a:tc>
                <a:tc>
                  <a:txBody>
                    <a:bodyPr/>
                    <a:lstStyle/>
                    <a:p>
                      <a:endParaRPr lang="en-GB" sz="1200"/>
                    </a:p>
                  </a:txBody>
                  <a:tcPr/>
                </a:tc>
                <a:tc>
                  <a:txBody>
                    <a:bodyPr/>
                    <a:lstStyle/>
                    <a:p>
                      <a:r>
                        <a:rPr lang="en-GB" sz="1200" dirty="0"/>
                        <a:t>https://</a:t>
                      </a:r>
                      <a:r>
                        <a:rPr lang="en-GB" sz="1200" dirty="0" err="1"/>
                        <a:t>www.nap.edu</a:t>
                      </a:r>
                      <a:r>
                        <a:rPr lang="en-GB" sz="1200" dirty="0"/>
                        <a:t>/author/ILAR/division-on-earth-and-life-studies/institute-for-laboratory-animal-research</a:t>
                      </a:r>
                    </a:p>
                  </a:txBody>
                  <a:tcPr/>
                </a:tc>
                <a:extLst>
                  <a:ext uri="{0D108BD9-81ED-4DB2-BD59-A6C34878D82A}">
                    <a16:rowId xmlns:a16="http://schemas.microsoft.com/office/drawing/2014/main" val="2284193600"/>
                  </a:ext>
                </a:extLst>
              </a:tr>
            </a:tbl>
          </a:graphicData>
        </a:graphic>
      </p:graphicFrame>
    </p:spTree>
    <p:extLst>
      <p:ext uri="{BB962C8B-B14F-4D97-AF65-F5344CB8AC3E}">
        <p14:creationId xmlns:p14="http://schemas.microsoft.com/office/powerpoint/2010/main" val="31337424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5"/>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dirty="0"/>
              <a:t>Preprint servers </a:t>
            </a:r>
            <a:endParaRPr dirty="0"/>
          </a:p>
        </p:txBody>
      </p:sp>
      <p:sp>
        <p:nvSpPr>
          <p:cNvPr id="72" name="Google Shape;72;p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Umar Ahmad</a:t>
            </a:r>
            <a:endParaRPr/>
          </a:p>
          <a:p>
            <a:pPr marL="0" lvl="0" indent="0" algn="ctr" rtl="0">
              <a:lnSpc>
                <a:spcPct val="100000"/>
              </a:lnSpc>
              <a:spcBef>
                <a:spcPts val="0"/>
              </a:spcBef>
              <a:spcAft>
                <a:spcPts val="0"/>
              </a:spcAft>
              <a:buClr>
                <a:schemeClr val="dk1"/>
              </a:buClr>
              <a:buSzPts val="1100"/>
              <a:buFont typeface="Arial"/>
              <a:buNone/>
            </a:pPr>
            <a:endParaRPr/>
          </a:p>
          <a:p>
            <a:pPr marL="0" lvl="0" indent="0" algn="ctr" rtl="0">
              <a:lnSpc>
                <a:spcPct val="100000"/>
              </a:lnSpc>
              <a:spcBef>
                <a:spcPts val="0"/>
              </a:spcBef>
              <a:spcAft>
                <a:spcPts val="0"/>
              </a:spcAft>
              <a:buSzPts val="2800"/>
              <a:buNone/>
            </a:pPr>
            <a:endParaRPr/>
          </a:p>
        </p:txBody>
      </p:sp>
      <p:pic>
        <p:nvPicPr>
          <p:cNvPr id="4" name="Picture 3">
            <a:extLst>
              <a:ext uri="{FF2B5EF4-FFF2-40B4-BE49-F238E27FC236}">
                <a16:creationId xmlns:a16="http://schemas.microsoft.com/office/drawing/2014/main" id="{DFDA5810-28FD-1F4F-AB3B-27E10CA408E4}"/>
              </a:ext>
            </a:extLst>
          </p:cNvPr>
          <p:cNvPicPr>
            <a:picLocks noChangeAspect="1"/>
          </p:cNvPicPr>
          <p:nvPr/>
        </p:nvPicPr>
        <p:blipFill>
          <a:blip r:embed="rId3"/>
          <a:stretch>
            <a:fillRect/>
          </a:stretch>
        </p:blipFill>
        <p:spPr>
          <a:xfrm rot="21192227">
            <a:off x="264259" y="278543"/>
            <a:ext cx="2652957" cy="1340067"/>
          </a:xfrm>
          <a:prstGeom prst="rect">
            <a:avLst/>
          </a:prstGeom>
        </p:spPr>
      </p:pic>
    </p:spTree>
    <p:extLst>
      <p:ext uri="{BB962C8B-B14F-4D97-AF65-F5344CB8AC3E}">
        <p14:creationId xmlns:p14="http://schemas.microsoft.com/office/powerpoint/2010/main" val="28589963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39</a:t>
            </a:fld>
            <a:endParaRPr/>
          </a:p>
        </p:txBody>
      </p:sp>
      <p:sp>
        <p:nvSpPr>
          <p:cNvPr id="76" name="Google Shape;76;p14"/>
          <p:cNvSpPr txBox="1"/>
          <p:nvPr/>
        </p:nvSpPr>
        <p:spPr>
          <a:xfrm>
            <a:off x="700200" y="492775"/>
            <a:ext cx="3000000" cy="30000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200">
                <a:solidFill>
                  <a:schemeClr val="lt1"/>
                </a:solidFill>
                <a:highlight>
                  <a:srgbClr val="85200C"/>
                </a:highlight>
                <a:latin typeface="Raleway"/>
                <a:ea typeface="Raleway"/>
                <a:cs typeface="Raleway"/>
                <a:sym typeface="Raleway"/>
              </a:rPr>
              <a:t> Preprints</a:t>
            </a:r>
            <a:endParaRPr sz="3200">
              <a:solidFill>
                <a:srgbClr val="EA2629"/>
              </a:solidFill>
              <a:highlight>
                <a:srgbClr val="85200C"/>
              </a:highlight>
              <a:latin typeface="Raleway"/>
              <a:ea typeface="Raleway"/>
              <a:cs typeface="Raleway"/>
              <a:sym typeface="Raleway"/>
            </a:endParaRPr>
          </a:p>
        </p:txBody>
      </p:sp>
      <p:sp>
        <p:nvSpPr>
          <p:cNvPr id="77" name="Google Shape;77;p14"/>
          <p:cNvSpPr txBox="1">
            <a:spLocks noGrp="1"/>
          </p:cNvSpPr>
          <p:nvPr>
            <p:ph type="subTitle" idx="4294967295"/>
          </p:nvPr>
        </p:nvSpPr>
        <p:spPr>
          <a:xfrm>
            <a:off x="660250" y="1177000"/>
            <a:ext cx="2768700" cy="26166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100"/>
              <a:buFont typeface="Arial"/>
              <a:buNone/>
            </a:pPr>
            <a:r>
              <a:rPr lang="en" sz="2000" i="1">
                <a:solidFill>
                  <a:srgbClr val="85200C"/>
                </a:solidFill>
                <a:latin typeface="Raleway"/>
                <a:ea typeface="Raleway"/>
                <a:cs typeface="Raleway"/>
                <a:sym typeface="Raleway"/>
              </a:rPr>
              <a:t>Full draft or complete</a:t>
            </a:r>
            <a:r>
              <a:rPr lang="en" sz="2000">
                <a:solidFill>
                  <a:schemeClr val="dk1"/>
                </a:solidFill>
                <a:latin typeface="Raleway"/>
                <a:ea typeface="Raleway"/>
                <a:cs typeface="Raleway"/>
                <a:sym typeface="Raleway"/>
              </a:rPr>
              <a:t> scientific manuscripts shared </a:t>
            </a:r>
            <a:r>
              <a:rPr lang="en" sz="2000" i="1">
                <a:solidFill>
                  <a:srgbClr val="85200C"/>
                </a:solidFill>
                <a:latin typeface="Raleway"/>
                <a:ea typeface="Raleway"/>
                <a:cs typeface="Raleway"/>
                <a:sym typeface="Raleway"/>
              </a:rPr>
              <a:t>publicly</a:t>
            </a:r>
            <a:r>
              <a:rPr lang="en" sz="2000">
                <a:solidFill>
                  <a:schemeClr val="dk1"/>
                </a:solidFill>
                <a:latin typeface="Raleway"/>
                <a:ea typeface="Raleway"/>
                <a:cs typeface="Raleway"/>
                <a:sym typeface="Raleway"/>
              </a:rPr>
              <a:t> online </a:t>
            </a:r>
            <a:endParaRPr sz="2000">
              <a:solidFill>
                <a:schemeClr val="dk1"/>
              </a:solidFill>
              <a:latin typeface="Raleway"/>
              <a:ea typeface="Raleway"/>
              <a:cs typeface="Raleway"/>
              <a:sym typeface="Raleway"/>
            </a:endParaRPr>
          </a:p>
          <a:p>
            <a:pPr marL="0" lvl="0" indent="0" algn="l" rtl="0">
              <a:lnSpc>
                <a:spcPct val="115000"/>
              </a:lnSpc>
              <a:spcBef>
                <a:spcPts val="0"/>
              </a:spcBef>
              <a:spcAft>
                <a:spcPts val="0"/>
              </a:spcAft>
              <a:buClr>
                <a:schemeClr val="dk1"/>
              </a:buClr>
              <a:buSzPts val="1100"/>
              <a:buFont typeface="Arial"/>
              <a:buNone/>
            </a:pPr>
            <a:r>
              <a:rPr lang="en" sz="2000" i="1">
                <a:solidFill>
                  <a:srgbClr val="85200C"/>
                </a:solidFill>
                <a:latin typeface="Raleway"/>
                <a:ea typeface="Raleway"/>
                <a:cs typeface="Raleway"/>
                <a:sym typeface="Raleway"/>
              </a:rPr>
              <a:t>before</a:t>
            </a:r>
            <a:r>
              <a:rPr lang="en" sz="2000">
                <a:solidFill>
                  <a:schemeClr val="dk1"/>
                </a:solidFill>
                <a:latin typeface="Raleway"/>
                <a:ea typeface="Raleway"/>
                <a:cs typeface="Raleway"/>
                <a:sym typeface="Raleway"/>
              </a:rPr>
              <a:t> they are peer reviewed by the journals.</a:t>
            </a:r>
            <a:endParaRPr sz="2000">
              <a:solidFill>
                <a:schemeClr val="dk1"/>
              </a:solidFill>
              <a:latin typeface="Raleway"/>
              <a:ea typeface="Raleway"/>
              <a:cs typeface="Raleway"/>
              <a:sym typeface="Raleway"/>
            </a:endParaRPr>
          </a:p>
          <a:p>
            <a:pPr marL="0" lvl="0" indent="0" algn="l" rtl="0">
              <a:lnSpc>
                <a:spcPct val="115000"/>
              </a:lnSpc>
              <a:spcBef>
                <a:spcPts val="0"/>
              </a:spcBef>
              <a:spcAft>
                <a:spcPts val="0"/>
              </a:spcAft>
              <a:buClr>
                <a:schemeClr val="dk1"/>
              </a:buClr>
              <a:buSzPts val="4400"/>
              <a:buFont typeface="Calibri"/>
              <a:buNone/>
            </a:pPr>
            <a:endParaRPr sz="2000">
              <a:solidFill>
                <a:schemeClr val="dk1"/>
              </a:solidFill>
              <a:latin typeface="Open Sans"/>
              <a:ea typeface="Open Sans"/>
              <a:cs typeface="Open Sans"/>
              <a:sym typeface="Open Sans"/>
            </a:endParaRPr>
          </a:p>
        </p:txBody>
      </p:sp>
      <p:pic>
        <p:nvPicPr>
          <p:cNvPr id="78" name="Google Shape;78;p14" descr="Page Facing Up Emoji"/>
          <p:cNvPicPr preferRelativeResize="0"/>
          <p:nvPr/>
        </p:nvPicPr>
        <p:blipFill rotWithShape="1">
          <a:blip r:embed="rId3">
            <a:alphaModFix amt="65000"/>
          </a:blip>
          <a:srcRect/>
          <a:stretch/>
        </p:blipFill>
        <p:spPr>
          <a:xfrm>
            <a:off x="5430925" y="1336750"/>
            <a:ext cx="3388774" cy="3388774"/>
          </a:xfrm>
          <a:prstGeom prst="rect">
            <a:avLst/>
          </a:prstGeom>
          <a:noFill/>
          <a:ln>
            <a:noFill/>
          </a:ln>
        </p:spPr>
      </p:pic>
      <p:sp>
        <p:nvSpPr>
          <p:cNvPr id="79" name="Google Shape;79;p14"/>
          <p:cNvSpPr txBox="1"/>
          <p:nvPr/>
        </p:nvSpPr>
        <p:spPr>
          <a:xfrm>
            <a:off x="5659925" y="1412950"/>
            <a:ext cx="3000000" cy="3000000"/>
          </a:xfrm>
          <a:prstGeom prst="rect">
            <a:avLst/>
          </a:prstGeom>
          <a:noFill/>
          <a:ln>
            <a:noFill/>
          </a:ln>
        </p:spPr>
        <p:txBody>
          <a:bodyPr spcFirstLastPara="1" wrap="square" lIns="91425" tIns="91425" rIns="91425" bIns="91425" anchor="t" anchorCtr="0">
            <a:noAutofit/>
          </a:bodyPr>
          <a:lstStyle/>
          <a:p>
            <a:pPr marL="457200" lvl="0" indent="0" algn="l" rtl="0">
              <a:lnSpc>
                <a:spcPct val="150000"/>
              </a:lnSpc>
              <a:spcBef>
                <a:spcPts val="0"/>
              </a:spcBef>
              <a:spcAft>
                <a:spcPts val="0"/>
              </a:spcAft>
              <a:buNone/>
            </a:pPr>
            <a:endParaRPr>
              <a:solidFill>
                <a:schemeClr val="dk1"/>
              </a:solidFill>
              <a:latin typeface="Open Sans"/>
              <a:ea typeface="Open Sans"/>
              <a:cs typeface="Open Sans"/>
              <a:sym typeface="Open Sans"/>
            </a:endParaRPr>
          </a:p>
          <a:p>
            <a:pPr marL="365760" lvl="0" indent="-226059" algn="l" rtl="0">
              <a:lnSpc>
                <a:spcPct val="150000"/>
              </a:lnSpc>
              <a:spcBef>
                <a:spcPts val="40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Publicly free</a:t>
            </a:r>
            <a:endParaRPr>
              <a:solidFill>
                <a:schemeClr val="dk1"/>
              </a:solidFill>
              <a:latin typeface="Open Sans"/>
              <a:ea typeface="Open Sans"/>
              <a:cs typeface="Open Sans"/>
              <a:sym typeface="Open Sans"/>
            </a:endParaRPr>
          </a:p>
          <a:p>
            <a:pPr marL="365760" lvl="0" indent="-226059" algn="l" rtl="0">
              <a:lnSpc>
                <a:spcPct val="150000"/>
              </a:lnSpc>
              <a:spcBef>
                <a:spcPts val="40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Exposure</a:t>
            </a:r>
            <a:endParaRPr>
              <a:solidFill>
                <a:schemeClr val="dk1"/>
              </a:solidFill>
              <a:latin typeface="Open Sans"/>
              <a:ea typeface="Open Sans"/>
              <a:cs typeface="Open Sans"/>
              <a:sym typeface="Open Sans"/>
            </a:endParaRPr>
          </a:p>
          <a:p>
            <a:pPr marL="365760" lvl="0" indent="-226059" algn="l" rtl="0">
              <a:lnSpc>
                <a:spcPct val="150000"/>
              </a:lnSpc>
              <a:spcBef>
                <a:spcPts val="40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Citations</a:t>
            </a:r>
            <a:endParaRPr>
              <a:solidFill>
                <a:schemeClr val="dk1"/>
              </a:solidFill>
              <a:latin typeface="Open Sans"/>
              <a:ea typeface="Open Sans"/>
              <a:cs typeface="Open Sans"/>
              <a:sym typeface="Open Sans"/>
            </a:endParaRPr>
          </a:p>
          <a:p>
            <a:pPr marL="365760" lvl="0" indent="-226059" algn="l" rtl="0">
              <a:lnSpc>
                <a:spcPct val="150000"/>
              </a:lnSpc>
              <a:spcBef>
                <a:spcPts val="40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Credits</a:t>
            </a:r>
            <a:endParaRPr>
              <a:solidFill>
                <a:schemeClr val="dk1"/>
              </a:solidFill>
              <a:latin typeface="Open Sans"/>
              <a:ea typeface="Open Sans"/>
              <a:cs typeface="Open Sans"/>
              <a:sym typeface="Open Sans"/>
            </a:endParaRPr>
          </a:p>
          <a:p>
            <a:pPr marL="365760" lvl="0" indent="-226059" algn="l" rtl="0">
              <a:lnSpc>
                <a:spcPct val="150000"/>
              </a:lnSpc>
              <a:spcBef>
                <a:spcPts val="400"/>
              </a:spcBef>
              <a:spcAft>
                <a:spcPts val="0"/>
              </a:spcAft>
              <a:buClr>
                <a:schemeClr val="dk1"/>
              </a:buClr>
              <a:buSzPts val="1400"/>
              <a:buFont typeface="Open Sans"/>
              <a:buChar char="●"/>
            </a:pPr>
            <a:r>
              <a:rPr lang="en">
                <a:solidFill>
                  <a:schemeClr val="dk1"/>
                </a:solidFill>
                <a:latin typeface="Open Sans"/>
                <a:ea typeface="Open Sans"/>
                <a:cs typeface="Open Sans"/>
                <a:sym typeface="Open Sans"/>
              </a:rPr>
              <a:t>Feedback</a:t>
            </a:r>
            <a:endParaRPr b="1">
              <a:solidFill>
                <a:schemeClr val="dk1"/>
              </a:solidFill>
              <a:latin typeface="Open Sans"/>
              <a:ea typeface="Open Sans"/>
              <a:cs typeface="Open Sans"/>
              <a:sym typeface="Open Sans"/>
            </a:endParaRPr>
          </a:p>
          <a:p>
            <a:pPr marL="457200" lvl="0" indent="0" algn="l" rtl="0">
              <a:lnSpc>
                <a:spcPct val="150000"/>
              </a:lnSpc>
              <a:spcBef>
                <a:spcPts val="400"/>
              </a:spcBef>
              <a:spcAft>
                <a:spcPts val="400"/>
              </a:spcAft>
              <a:buNone/>
            </a:pPr>
            <a:endParaRPr sz="1000"/>
          </a:p>
        </p:txBody>
      </p:sp>
      <p:sp>
        <p:nvSpPr>
          <p:cNvPr id="80" name="Google Shape;80;p14"/>
          <p:cNvSpPr txBox="1"/>
          <p:nvPr/>
        </p:nvSpPr>
        <p:spPr>
          <a:xfrm>
            <a:off x="5882500" y="733175"/>
            <a:ext cx="3000000" cy="30000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200">
                <a:solidFill>
                  <a:schemeClr val="lt1"/>
                </a:solidFill>
                <a:highlight>
                  <a:srgbClr val="85200C"/>
                </a:highlight>
                <a:latin typeface="Raleway"/>
                <a:ea typeface="Raleway"/>
                <a:cs typeface="Raleway"/>
                <a:sym typeface="Raleway"/>
              </a:rPr>
              <a:t>Benefits</a:t>
            </a:r>
            <a:endParaRPr sz="3200">
              <a:solidFill>
                <a:srgbClr val="EA2629"/>
              </a:solidFill>
              <a:highlight>
                <a:srgbClr val="85200C"/>
              </a:highlight>
              <a:latin typeface="Raleway"/>
              <a:ea typeface="Raleway"/>
              <a:cs typeface="Raleway"/>
              <a:sym typeface="Raleway"/>
            </a:endParaRPr>
          </a:p>
        </p:txBody>
      </p:sp>
    </p:spTree>
    <p:extLst>
      <p:ext uri="{BB962C8B-B14F-4D97-AF65-F5344CB8AC3E}">
        <p14:creationId xmlns:p14="http://schemas.microsoft.com/office/powerpoint/2010/main" val="2165529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698" y="274938"/>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The writing guide </a:t>
            </a:r>
            <a:endParaRPr dirty="0"/>
          </a:p>
        </p:txBody>
      </p:sp>
      <p:graphicFrame>
        <p:nvGraphicFramePr>
          <p:cNvPr id="6" name="Table 6">
            <a:extLst>
              <a:ext uri="{FF2B5EF4-FFF2-40B4-BE49-F238E27FC236}">
                <a16:creationId xmlns:a16="http://schemas.microsoft.com/office/drawing/2014/main" id="{38D89DFE-AC46-BD4C-85AC-F6A97C3CD1F7}"/>
              </a:ext>
            </a:extLst>
          </p:cNvPr>
          <p:cNvGraphicFramePr>
            <a:graphicFrameLocks noGrp="1"/>
          </p:cNvGraphicFramePr>
          <p:nvPr>
            <p:extLst>
              <p:ext uri="{D42A27DB-BD31-4B8C-83A1-F6EECF244321}">
                <p14:modId xmlns:p14="http://schemas.microsoft.com/office/powerpoint/2010/main" val="747904348"/>
              </p:ext>
            </p:extLst>
          </p:nvPr>
        </p:nvGraphicFramePr>
        <p:xfrm>
          <a:off x="311698" y="1017725"/>
          <a:ext cx="8520600" cy="3850837"/>
        </p:xfrm>
        <a:graphic>
          <a:graphicData uri="http://schemas.openxmlformats.org/drawingml/2006/table">
            <a:tbl>
              <a:tblPr firstRow="1" bandRow="1">
                <a:tableStyleId>{9D7B26C5-4107-4FEC-AEDC-1716B250A1EF}</a:tableStyleId>
              </a:tblPr>
              <a:tblGrid>
                <a:gridCol w="1578886">
                  <a:extLst>
                    <a:ext uri="{9D8B030D-6E8A-4147-A177-3AD203B41FA5}">
                      <a16:colId xmlns:a16="http://schemas.microsoft.com/office/drawing/2014/main" val="3107366515"/>
                    </a:ext>
                  </a:extLst>
                </a:gridCol>
                <a:gridCol w="1173892">
                  <a:extLst>
                    <a:ext uri="{9D8B030D-6E8A-4147-A177-3AD203B41FA5}">
                      <a16:colId xmlns:a16="http://schemas.microsoft.com/office/drawing/2014/main" val="1853764614"/>
                    </a:ext>
                  </a:extLst>
                </a:gridCol>
                <a:gridCol w="5767822">
                  <a:extLst>
                    <a:ext uri="{9D8B030D-6E8A-4147-A177-3AD203B41FA5}">
                      <a16:colId xmlns:a16="http://schemas.microsoft.com/office/drawing/2014/main" val="3391708136"/>
                    </a:ext>
                  </a:extLst>
                </a:gridCol>
              </a:tblGrid>
              <a:tr h="485848">
                <a:tc>
                  <a:txBody>
                    <a:bodyPr/>
                    <a:lstStyle/>
                    <a:p>
                      <a:r>
                        <a:rPr lang="en-GB" sz="1500" dirty="0"/>
                        <a:t>1) Preparation </a:t>
                      </a:r>
                    </a:p>
                  </a:txBody>
                  <a:tcPr/>
                </a:tc>
                <a:tc>
                  <a:txBody>
                    <a:bodyPr/>
                    <a:lstStyle/>
                    <a:p>
                      <a:r>
                        <a:rPr lang="en-GB" sz="1500" dirty="0"/>
                        <a:t>Steps </a:t>
                      </a:r>
                    </a:p>
                  </a:txBody>
                  <a:tcPr/>
                </a:tc>
                <a:tc>
                  <a:txBody>
                    <a:bodyPr/>
                    <a:lstStyle/>
                    <a:p>
                      <a:r>
                        <a:rPr lang="en-GB" sz="1500" dirty="0"/>
                        <a:t>Discussion &amp; Content</a:t>
                      </a:r>
                    </a:p>
                  </a:txBody>
                  <a:tcPr/>
                </a:tc>
                <a:extLst>
                  <a:ext uri="{0D108BD9-81ED-4DB2-BD59-A6C34878D82A}">
                    <a16:rowId xmlns:a16="http://schemas.microsoft.com/office/drawing/2014/main" val="3653361960"/>
                  </a:ext>
                </a:extLst>
              </a:tr>
              <a:tr h="1121663">
                <a:tc>
                  <a:txBody>
                    <a:bodyPr/>
                    <a:lstStyle/>
                    <a:p>
                      <a:endParaRPr lang="en-GB" sz="1500"/>
                    </a:p>
                  </a:txBody>
                  <a:tcPr/>
                </a:tc>
                <a:tc>
                  <a:txBody>
                    <a:bodyPr/>
                    <a:lstStyle/>
                    <a:p>
                      <a:r>
                        <a:rPr lang="en-GB" sz="1500" dirty="0"/>
                        <a:t>Concept</a:t>
                      </a:r>
                    </a:p>
                  </a:txBody>
                  <a:tcPr/>
                </a:tc>
                <a:tc>
                  <a:txBody>
                    <a:bodyPr/>
                    <a:lstStyle/>
                    <a:p>
                      <a:r>
                        <a:rPr lang="en-MY" sz="1500" b="0" i="0" u="none" strike="noStrike" cap="none" dirty="0">
                          <a:solidFill>
                            <a:schemeClr val="tx1"/>
                          </a:solidFill>
                          <a:effectLst/>
                          <a:latin typeface="+mn-lt"/>
                          <a:ea typeface="+mn-ea"/>
                          <a:cs typeface="+mn-cs"/>
                          <a:sym typeface="Arial"/>
                        </a:rPr>
                        <a:t>Get idea, List experiments/dry lab work, Present to group, Prioritize the experiments, Gather reagents/tools for analyses, Make a timeline for completion, Ask, “Is this experiment or approach necessary and will it answer the questions”?</a:t>
                      </a:r>
                      <a:endParaRPr lang="en-GB" sz="1500" dirty="0"/>
                    </a:p>
                  </a:txBody>
                  <a:tcPr/>
                </a:tc>
                <a:extLst>
                  <a:ext uri="{0D108BD9-81ED-4DB2-BD59-A6C34878D82A}">
                    <a16:rowId xmlns:a16="http://schemas.microsoft.com/office/drawing/2014/main" val="1605320951"/>
                  </a:ext>
                </a:extLst>
              </a:tr>
              <a:tr h="1121663">
                <a:tc>
                  <a:txBody>
                    <a:bodyPr/>
                    <a:lstStyle/>
                    <a:p>
                      <a:endParaRPr lang="en-GB" sz="1500"/>
                    </a:p>
                  </a:txBody>
                  <a:tcPr/>
                </a:tc>
                <a:tc>
                  <a:txBody>
                    <a:bodyPr/>
                    <a:lstStyle/>
                    <a:p>
                      <a:r>
                        <a:rPr lang="en-GB" sz="1500" dirty="0"/>
                        <a:t>Data collection </a:t>
                      </a:r>
                    </a:p>
                  </a:txBody>
                  <a:tcPr/>
                </a:tc>
                <a:tc>
                  <a:txBody>
                    <a:bodyPr/>
                    <a:lstStyle/>
                    <a:p>
                      <a:r>
                        <a:rPr lang="en-MY" sz="1500" b="0" i="0" u="none" strike="noStrike" cap="none" dirty="0">
                          <a:solidFill>
                            <a:schemeClr val="tx1"/>
                          </a:solidFill>
                          <a:effectLst/>
                          <a:latin typeface="+mn-lt"/>
                          <a:ea typeface="+mn-ea"/>
                          <a:cs typeface="+mn-cs"/>
                          <a:sym typeface="Arial"/>
                        </a:rPr>
                        <a:t>Present goals to group, assemble figures as you go, paper quality images, controls, perform similar experiments together, set up meetings, finalise data with the Team and PI. </a:t>
                      </a:r>
                      <a:endParaRPr lang="en-GB" sz="1500" dirty="0"/>
                    </a:p>
                  </a:txBody>
                  <a:tcPr/>
                </a:tc>
                <a:extLst>
                  <a:ext uri="{0D108BD9-81ED-4DB2-BD59-A6C34878D82A}">
                    <a16:rowId xmlns:a16="http://schemas.microsoft.com/office/drawing/2014/main" val="2850486388"/>
                  </a:ext>
                </a:extLst>
              </a:tr>
              <a:tr h="1121663">
                <a:tc>
                  <a:txBody>
                    <a:bodyPr/>
                    <a:lstStyle/>
                    <a:p>
                      <a:endParaRPr lang="en-GB" sz="1500"/>
                    </a:p>
                  </a:txBody>
                  <a:tcPr/>
                </a:tc>
                <a:tc>
                  <a:txBody>
                    <a:bodyPr/>
                    <a:lstStyle/>
                    <a:p>
                      <a:r>
                        <a:rPr lang="en-GB" sz="1500" dirty="0"/>
                        <a:t>Transition </a:t>
                      </a:r>
                    </a:p>
                  </a:txBody>
                  <a:tcPr/>
                </a:tc>
                <a:tc>
                  <a:txBody>
                    <a:bodyPr/>
                    <a:lstStyle/>
                    <a:p>
                      <a:br>
                        <a:rPr lang="en-MY" sz="1500" dirty="0"/>
                      </a:br>
                      <a:r>
                        <a:rPr lang="en-MY" sz="1500" b="0" i="0" u="none" strike="noStrike" cap="none" dirty="0">
                          <a:solidFill>
                            <a:schemeClr val="tx1"/>
                          </a:solidFill>
                          <a:effectLst/>
                          <a:latin typeface="+mn-lt"/>
                          <a:ea typeface="+mn-ea"/>
                          <a:cs typeface="+mn-cs"/>
                          <a:sym typeface="Arial"/>
                        </a:rPr>
                        <a:t>Decide where to publish, confirm data is sufficient for the journal. </a:t>
                      </a:r>
                      <a:endParaRPr lang="en-GB" sz="1500" dirty="0"/>
                    </a:p>
                  </a:txBody>
                  <a:tcPr/>
                </a:tc>
                <a:extLst>
                  <a:ext uri="{0D108BD9-81ED-4DB2-BD59-A6C34878D82A}">
                    <a16:rowId xmlns:a16="http://schemas.microsoft.com/office/drawing/2014/main" val="3524084289"/>
                  </a:ext>
                </a:extLst>
              </a:tr>
            </a:tbl>
          </a:graphicData>
        </a:graphic>
      </p:graphicFrame>
    </p:spTree>
    <p:extLst>
      <p:ext uri="{BB962C8B-B14F-4D97-AF65-F5344CB8AC3E}">
        <p14:creationId xmlns:p14="http://schemas.microsoft.com/office/powerpoint/2010/main" val="1054182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8" name="Picture 7">
            <a:extLst>
              <a:ext uri="{FF2B5EF4-FFF2-40B4-BE49-F238E27FC236}">
                <a16:creationId xmlns:a16="http://schemas.microsoft.com/office/drawing/2014/main" id="{EE33898A-88BA-FD4C-AEDB-8956ACBCB638}"/>
              </a:ext>
            </a:extLst>
          </p:cNvPr>
          <p:cNvPicPr>
            <a:picLocks noChangeAspect="1"/>
          </p:cNvPicPr>
          <p:nvPr/>
        </p:nvPicPr>
        <p:blipFill>
          <a:blip r:embed="rId3"/>
          <a:stretch>
            <a:fillRect/>
          </a:stretch>
        </p:blipFill>
        <p:spPr>
          <a:xfrm>
            <a:off x="212834" y="419174"/>
            <a:ext cx="2743201" cy="1167127"/>
          </a:xfrm>
          <a:prstGeom prst="rect">
            <a:avLst/>
          </a:prstGeom>
        </p:spPr>
      </p:pic>
      <p:pic>
        <p:nvPicPr>
          <p:cNvPr id="10" name="Picture 9">
            <a:extLst>
              <a:ext uri="{FF2B5EF4-FFF2-40B4-BE49-F238E27FC236}">
                <a16:creationId xmlns:a16="http://schemas.microsoft.com/office/drawing/2014/main" id="{BA53A68B-7B90-EE47-9D1D-1E6348B7B578}"/>
              </a:ext>
            </a:extLst>
          </p:cNvPr>
          <p:cNvPicPr>
            <a:picLocks noChangeAspect="1"/>
          </p:cNvPicPr>
          <p:nvPr/>
        </p:nvPicPr>
        <p:blipFill>
          <a:blip r:embed="rId4"/>
          <a:stretch>
            <a:fillRect/>
          </a:stretch>
        </p:blipFill>
        <p:spPr>
          <a:xfrm>
            <a:off x="102476" y="1539559"/>
            <a:ext cx="2853559" cy="2324022"/>
          </a:xfrm>
          <a:prstGeom prst="rect">
            <a:avLst/>
          </a:prstGeom>
        </p:spPr>
      </p:pic>
      <p:pic>
        <p:nvPicPr>
          <p:cNvPr id="12" name="Picture 11">
            <a:extLst>
              <a:ext uri="{FF2B5EF4-FFF2-40B4-BE49-F238E27FC236}">
                <a16:creationId xmlns:a16="http://schemas.microsoft.com/office/drawing/2014/main" id="{3DB6ED43-83D1-E348-8431-43564D0546C1}"/>
              </a:ext>
            </a:extLst>
          </p:cNvPr>
          <p:cNvPicPr>
            <a:picLocks noChangeAspect="1"/>
          </p:cNvPicPr>
          <p:nvPr/>
        </p:nvPicPr>
        <p:blipFill>
          <a:blip r:embed="rId5"/>
          <a:stretch>
            <a:fillRect/>
          </a:stretch>
        </p:blipFill>
        <p:spPr>
          <a:xfrm>
            <a:off x="4880308" y="3539986"/>
            <a:ext cx="3946649" cy="1485830"/>
          </a:xfrm>
          <a:prstGeom prst="rect">
            <a:avLst/>
          </a:prstGeom>
        </p:spPr>
      </p:pic>
      <p:pic>
        <p:nvPicPr>
          <p:cNvPr id="14" name="Picture 13">
            <a:extLst>
              <a:ext uri="{FF2B5EF4-FFF2-40B4-BE49-F238E27FC236}">
                <a16:creationId xmlns:a16="http://schemas.microsoft.com/office/drawing/2014/main" id="{D50CE866-6FCD-DE45-8033-57BDAAB5EB39}"/>
              </a:ext>
            </a:extLst>
          </p:cNvPr>
          <p:cNvPicPr>
            <a:picLocks noChangeAspect="1"/>
          </p:cNvPicPr>
          <p:nvPr/>
        </p:nvPicPr>
        <p:blipFill>
          <a:blip r:embed="rId6"/>
          <a:stretch>
            <a:fillRect/>
          </a:stretch>
        </p:blipFill>
        <p:spPr>
          <a:xfrm>
            <a:off x="3247697" y="1732417"/>
            <a:ext cx="5675586" cy="1710559"/>
          </a:xfrm>
          <a:prstGeom prst="rect">
            <a:avLst/>
          </a:prstGeom>
        </p:spPr>
      </p:pic>
      <p:pic>
        <p:nvPicPr>
          <p:cNvPr id="16" name="Picture 15">
            <a:extLst>
              <a:ext uri="{FF2B5EF4-FFF2-40B4-BE49-F238E27FC236}">
                <a16:creationId xmlns:a16="http://schemas.microsoft.com/office/drawing/2014/main" id="{B369B6ED-A4C2-0743-94A5-7F66D6860723}"/>
              </a:ext>
            </a:extLst>
          </p:cNvPr>
          <p:cNvPicPr>
            <a:picLocks noChangeAspect="1"/>
          </p:cNvPicPr>
          <p:nvPr/>
        </p:nvPicPr>
        <p:blipFill>
          <a:blip r:embed="rId7"/>
          <a:stretch>
            <a:fillRect/>
          </a:stretch>
        </p:blipFill>
        <p:spPr>
          <a:xfrm>
            <a:off x="1449547" y="3896335"/>
            <a:ext cx="3122453" cy="1084366"/>
          </a:xfrm>
          <a:prstGeom prst="rect">
            <a:avLst/>
          </a:prstGeom>
        </p:spPr>
      </p:pic>
      <p:pic>
        <p:nvPicPr>
          <p:cNvPr id="18" name="Picture 17">
            <a:extLst>
              <a:ext uri="{FF2B5EF4-FFF2-40B4-BE49-F238E27FC236}">
                <a16:creationId xmlns:a16="http://schemas.microsoft.com/office/drawing/2014/main" id="{9F54DA59-5A14-5041-8AC5-3927FD97DB2D}"/>
              </a:ext>
            </a:extLst>
          </p:cNvPr>
          <p:cNvPicPr>
            <a:picLocks noChangeAspect="1"/>
          </p:cNvPicPr>
          <p:nvPr/>
        </p:nvPicPr>
        <p:blipFill>
          <a:blip r:embed="rId8"/>
          <a:stretch>
            <a:fillRect/>
          </a:stretch>
        </p:blipFill>
        <p:spPr>
          <a:xfrm>
            <a:off x="3434327" y="364822"/>
            <a:ext cx="4277608" cy="1270585"/>
          </a:xfrm>
          <a:prstGeom prst="rect">
            <a:avLst/>
          </a:prstGeom>
        </p:spPr>
      </p:pic>
      <p:pic>
        <p:nvPicPr>
          <p:cNvPr id="20" name="Picture 19">
            <a:extLst>
              <a:ext uri="{FF2B5EF4-FFF2-40B4-BE49-F238E27FC236}">
                <a16:creationId xmlns:a16="http://schemas.microsoft.com/office/drawing/2014/main" id="{7D74D431-8987-6747-9226-D172A307B257}"/>
              </a:ext>
            </a:extLst>
          </p:cNvPr>
          <p:cNvPicPr>
            <a:picLocks noChangeAspect="1"/>
          </p:cNvPicPr>
          <p:nvPr/>
        </p:nvPicPr>
        <p:blipFill>
          <a:blip r:embed="rId9"/>
          <a:stretch>
            <a:fillRect/>
          </a:stretch>
        </p:blipFill>
        <p:spPr>
          <a:xfrm>
            <a:off x="7711935" y="317056"/>
            <a:ext cx="1303361" cy="683058"/>
          </a:xfrm>
          <a:prstGeom prst="rect">
            <a:avLst/>
          </a:prstGeom>
        </p:spPr>
      </p:pic>
    </p:spTree>
    <p:extLst>
      <p:ext uri="{BB962C8B-B14F-4D97-AF65-F5344CB8AC3E}">
        <p14:creationId xmlns:p14="http://schemas.microsoft.com/office/powerpoint/2010/main" val="15080671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41</a:t>
            </a:fld>
            <a:endParaRPr/>
          </a:p>
        </p:txBody>
      </p:sp>
      <p:pic>
        <p:nvPicPr>
          <p:cNvPr id="75" name="Google Shape;75;p14"/>
          <p:cNvPicPr preferRelativeResize="0"/>
          <p:nvPr/>
        </p:nvPicPr>
        <p:blipFill>
          <a:blip r:embed="rId3">
            <a:alphaModFix/>
          </a:blip>
          <a:stretch>
            <a:fillRect/>
          </a:stretch>
        </p:blipFill>
        <p:spPr>
          <a:xfrm>
            <a:off x="7945350" y="244650"/>
            <a:ext cx="937150" cy="842875"/>
          </a:xfrm>
          <a:prstGeom prst="rect">
            <a:avLst/>
          </a:prstGeom>
          <a:noFill/>
          <a:ln>
            <a:noFill/>
          </a:ln>
        </p:spPr>
      </p:pic>
      <p:sp>
        <p:nvSpPr>
          <p:cNvPr id="9" name="Google Shape;85;p15">
            <a:extLst>
              <a:ext uri="{FF2B5EF4-FFF2-40B4-BE49-F238E27FC236}">
                <a16:creationId xmlns:a16="http://schemas.microsoft.com/office/drawing/2014/main" id="{0F313AC3-FF70-DA44-AAB6-6C3CE9A3924D}"/>
              </a:ext>
            </a:extLst>
          </p:cNvPr>
          <p:cNvSpPr txBox="1">
            <a:spLocks/>
          </p:cNvSpPr>
          <p:nvPr/>
        </p:nvSpPr>
        <p:spPr>
          <a:xfrm>
            <a:off x="922000" y="891775"/>
            <a:ext cx="6866100" cy="857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MY" sz="3600" dirty="0"/>
              <a:t>With </a:t>
            </a:r>
            <a:r>
              <a:rPr lang="en-MY" sz="3600" dirty="0" err="1">
                <a:solidFill>
                  <a:srgbClr val="FEC216"/>
                </a:solidFill>
              </a:rPr>
              <a:t>AfricArxiv</a:t>
            </a:r>
            <a:r>
              <a:rPr lang="en-MY" sz="3600" dirty="0"/>
              <a:t>, we want to</a:t>
            </a:r>
          </a:p>
        </p:txBody>
      </p:sp>
      <p:sp>
        <p:nvSpPr>
          <p:cNvPr id="10" name="Google Shape;86;p15">
            <a:extLst>
              <a:ext uri="{FF2B5EF4-FFF2-40B4-BE49-F238E27FC236}">
                <a16:creationId xmlns:a16="http://schemas.microsoft.com/office/drawing/2014/main" id="{FED2F4A4-977D-EC43-A48F-C2D045BB3A6A}"/>
              </a:ext>
            </a:extLst>
          </p:cNvPr>
          <p:cNvSpPr txBox="1">
            <a:spLocks/>
          </p:cNvSpPr>
          <p:nvPr/>
        </p:nvSpPr>
        <p:spPr>
          <a:xfrm>
            <a:off x="922000" y="1889100"/>
            <a:ext cx="2332200" cy="20460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MY" sz="1800" b="1">
                <a:solidFill>
                  <a:srgbClr val="469B09"/>
                </a:solidFill>
                <a:latin typeface="Raleway"/>
                <a:ea typeface="Raleway"/>
                <a:cs typeface="Raleway"/>
                <a:sym typeface="Raleway"/>
              </a:rPr>
              <a:t>promote the use of local African languages in science</a:t>
            </a:r>
            <a:endParaRPr lang="en-MY" sz="1800" b="1" dirty="0">
              <a:solidFill>
                <a:srgbClr val="469B09"/>
              </a:solidFill>
              <a:latin typeface="Raleway"/>
              <a:ea typeface="Raleway"/>
              <a:cs typeface="Raleway"/>
              <a:sym typeface="Raleway"/>
            </a:endParaRPr>
          </a:p>
        </p:txBody>
      </p:sp>
      <p:sp>
        <p:nvSpPr>
          <p:cNvPr id="11" name="Google Shape;88;p15">
            <a:extLst>
              <a:ext uri="{FF2B5EF4-FFF2-40B4-BE49-F238E27FC236}">
                <a16:creationId xmlns:a16="http://schemas.microsoft.com/office/drawing/2014/main" id="{D574F7B6-FF12-9049-97D5-6F20C149719D}"/>
              </a:ext>
            </a:extLst>
          </p:cNvPr>
          <p:cNvSpPr txBox="1">
            <a:spLocks/>
          </p:cNvSpPr>
          <p:nvPr/>
        </p:nvSpPr>
        <p:spPr>
          <a:xfrm>
            <a:off x="5825552" y="1889100"/>
            <a:ext cx="2332200" cy="20460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MY" sz="1800" b="1">
                <a:solidFill>
                  <a:schemeClr val="accent4"/>
                </a:solidFill>
                <a:latin typeface="Raleway"/>
                <a:ea typeface="Raleway"/>
                <a:cs typeface="Raleway"/>
                <a:sym typeface="Raleway"/>
              </a:rPr>
              <a:t>Increase the discoverability of African researches </a:t>
            </a:r>
          </a:p>
        </p:txBody>
      </p:sp>
      <p:sp>
        <p:nvSpPr>
          <p:cNvPr id="12" name="Google Shape;91;p15">
            <a:extLst>
              <a:ext uri="{FF2B5EF4-FFF2-40B4-BE49-F238E27FC236}">
                <a16:creationId xmlns:a16="http://schemas.microsoft.com/office/drawing/2014/main" id="{B7D50E8D-251A-6A44-9DF5-6FA7488BD822}"/>
              </a:ext>
            </a:extLst>
          </p:cNvPr>
          <p:cNvSpPr txBox="1"/>
          <p:nvPr/>
        </p:nvSpPr>
        <p:spPr>
          <a:xfrm>
            <a:off x="3072000" y="4718550"/>
            <a:ext cx="3000000" cy="449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u="sng">
                <a:solidFill>
                  <a:schemeClr val="hlink"/>
                </a:solidFill>
                <a:hlinkClick r:id="rId4"/>
              </a:rPr>
              <a:t>info.africarxiv.org</a:t>
            </a:r>
            <a:r>
              <a:rPr lang="en"/>
              <a:t> </a:t>
            </a:r>
            <a:endParaRPr/>
          </a:p>
        </p:txBody>
      </p:sp>
      <p:sp>
        <p:nvSpPr>
          <p:cNvPr id="13" name="Google Shape;92;p15">
            <a:extLst>
              <a:ext uri="{FF2B5EF4-FFF2-40B4-BE49-F238E27FC236}">
                <a16:creationId xmlns:a16="http://schemas.microsoft.com/office/drawing/2014/main" id="{43AE9337-77DC-B941-87EF-8C34710D58F1}"/>
              </a:ext>
            </a:extLst>
          </p:cNvPr>
          <p:cNvSpPr txBox="1"/>
          <p:nvPr/>
        </p:nvSpPr>
        <p:spPr>
          <a:xfrm>
            <a:off x="3376000" y="1967600"/>
            <a:ext cx="2175900" cy="21204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660000"/>
                </a:solidFill>
                <a:latin typeface="Raleway"/>
                <a:ea typeface="Raleway"/>
                <a:cs typeface="Raleway"/>
                <a:sym typeface="Raleway"/>
              </a:rPr>
              <a:t>bridge language barriers</a:t>
            </a:r>
            <a:endParaRPr sz="1800" b="1">
              <a:solidFill>
                <a:srgbClr val="660000"/>
              </a:solidFill>
              <a:latin typeface="Raleway"/>
              <a:ea typeface="Raleway"/>
              <a:cs typeface="Raleway"/>
              <a:sym typeface="Raleway"/>
            </a:endParaRPr>
          </a:p>
          <a:p>
            <a:pPr marL="0" lvl="0" indent="0" algn="l" rtl="0">
              <a:spcBef>
                <a:spcPts val="0"/>
              </a:spcBef>
              <a:spcAft>
                <a:spcPts val="0"/>
              </a:spcAft>
              <a:buNone/>
            </a:pPr>
            <a:endParaRPr sz="1800" b="1">
              <a:solidFill>
                <a:srgbClr val="660000"/>
              </a:solidFill>
              <a:latin typeface="Raleway"/>
              <a:ea typeface="Raleway"/>
              <a:cs typeface="Raleway"/>
              <a:sym typeface="Raleway"/>
            </a:endParaRPr>
          </a:p>
        </p:txBody>
      </p:sp>
    </p:spTree>
    <p:extLst>
      <p:ext uri="{BB962C8B-B14F-4D97-AF65-F5344CB8AC3E}">
        <p14:creationId xmlns:p14="http://schemas.microsoft.com/office/powerpoint/2010/main" val="35849789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FEC216"/>
                </a:solidFill>
              </a:rPr>
              <a:t>42</a:t>
            </a:fld>
            <a:endParaRPr>
              <a:solidFill>
                <a:srgbClr val="FEC216"/>
              </a:solidFill>
            </a:endParaRPr>
          </a:p>
        </p:txBody>
      </p:sp>
      <p:sp>
        <p:nvSpPr>
          <p:cNvPr id="119" name="Google Shape;119;p18"/>
          <p:cNvSpPr txBox="1">
            <a:spLocks noGrp="1"/>
          </p:cNvSpPr>
          <p:nvPr>
            <p:ph type="body" idx="4294967295"/>
          </p:nvPr>
        </p:nvSpPr>
        <p:spPr>
          <a:xfrm>
            <a:off x="1143000" y="384325"/>
            <a:ext cx="6498900" cy="7032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en" sz="3600">
                <a:solidFill>
                  <a:srgbClr val="783F04"/>
                </a:solidFill>
                <a:latin typeface="Raleway Thin"/>
                <a:ea typeface="Raleway Thin"/>
                <a:cs typeface="Raleway Thin"/>
                <a:sym typeface="Raleway Thin"/>
              </a:rPr>
              <a:t>Our repository partners</a:t>
            </a:r>
            <a:endParaRPr sz="2200"/>
          </a:p>
        </p:txBody>
      </p:sp>
      <p:pic>
        <p:nvPicPr>
          <p:cNvPr id="120" name="Google Shape;120;p18"/>
          <p:cNvPicPr preferRelativeResize="0"/>
          <p:nvPr/>
        </p:nvPicPr>
        <p:blipFill>
          <a:blip r:embed="rId3">
            <a:alphaModFix/>
          </a:blip>
          <a:stretch>
            <a:fillRect/>
          </a:stretch>
        </p:blipFill>
        <p:spPr>
          <a:xfrm>
            <a:off x="7945350" y="244650"/>
            <a:ext cx="937150" cy="842875"/>
          </a:xfrm>
          <a:prstGeom prst="rect">
            <a:avLst/>
          </a:prstGeom>
          <a:noFill/>
          <a:ln>
            <a:noFill/>
          </a:ln>
        </p:spPr>
      </p:pic>
      <p:sp>
        <p:nvSpPr>
          <p:cNvPr id="121" name="Google Shape;121;p18"/>
          <p:cNvSpPr txBox="1"/>
          <p:nvPr/>
        </p:nvSpPr>
        <p:spPr>
          <a:xfrm>
            <a:off x="3324600" y="4674750"/>
            <a:ext cx="2494800" cy="384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hlink"/>
                </a:solidFill>
                <a:uFill>
                  <a:noFill/>
                </a:uFill>
                <a:hlinkClick r:id="rId4"/>
              </a:rPr>
              <a:t>info.africarxiv.org/partners/</a:t>
            </a:r>
            <a:endParaRPr>
              <a:solidFill>
                <a:srgbClr val="3C78D8"/>
              </a:solidFill>
            </a:endParaRPr>
          </a:p>
        </p:txBody>
      </p:sp>
      <p:pic>
        <p:nvPicPr>
          <p:cNvPr id="122" name="Google Shape;122;p18"/>
          <p:cNvPicPr preferRelativeResize="0"/>
          <p:nvPr/>
        </p:nvPicPr>
        <p:blipFill>
          <a:blip r:embed="rId5">
            <a:alphaModFix/>
          </a:blip>
          <a:stretch>
            <a:fillRect/>
          </a:stretch>
        </p:blipFill>
        <p:spPr>
          <a:xfrm>
            <a:off x="1822200" y="1239925"/>
            <a:ext cx="5031257" cy="3282425"/>
          </a:xfrm>
          <a:prstGeom prst="rect">
            <a:avLst/>
          </a:prstGeom>
          <a:noFill/>
          <a:ln>
            <a:noFill/>
          </a:ln>
        </p:spPr>
      </p:pic>
    </p:spTree>
    <p:extLst>
      <p:ext uri="{BB962C8B-B14F-4D97-AF65-F5344CB8AC3E}">
        <p14:creationId xmlns:p14="http://schemas.microsoft.com/office/powerpoint/2010/main" val="17197716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43</a:t>
            </a:fld>
            <a:endParaRPr/>
          </a:p>
        </p:txBody>
      </p:sp>
      <p:pic>
        <p:nvPicPr>
          <p:cNvPr id="128" name="Google Shape;128;p19"/>
          <p:cNvPicPr preferRelativeResize="0"/>
          <p:nvPr/>
        </p:nvPicPr>
        <p:blipFill>
          <a:blip r:embed="rId3">
            <a:alphaModFix/>
          </a:blip>
          <a:stretch>
            <a:fillRect/>
          </a:stretch>
        </p:blipFill>
        <p:spPr>
          <a:xfrm>
            <a:off x="7945350" y="244650"/>
            <a:ext cx="937150" cy="842875"/>
          </a:xfrm>
          <a:prstGeom prst="rect">
            <a:avLst/>
          </a:prstGeom>
          <a:noFill/>
          <a:ln>
            <a:noFill/>
          </a:ln>
        </p:spPr>
      </p:pic>
      <p:sp>
        <p:nvSpPr>
          <p:cNvPr id="129" name="Google Shape;129;p19"/>
          <p:cNvSpPr txBox="1"/>
          <p:nvPr/>
        </p:nvSpPr>
        <p:spPr>
          <a:xfrm>
            <a:off x="3251850" y="4708800"/>
            <a:ext cx="2640300" cy="316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u="sng">
                <a:solidFill>
                  <a:schemeClr val="hlink"/>
                </a:solidFill>
                <a:hlinkClick r:id="rId4"/>
              </a:rPr>
              <a:t>https://osf.io/preprints/africarxiv/ahv2t/</a:t>
            </a:r>
            <a:endParaRPr/>
          </a:p>
        </p:txBody>
      </p:sp>
      <p:pic>
        <p:nvPicPr>
          <p:cNvPr id="130" name="Google Shape;130;p19"/>
          <p:cNvPicPr preferRelativeResize="0"/>
          <p:nvPr/>
        </p:nvPicPr>
        <p:blipFill>
          <a:blip r:embed="rId5">
            <a:alphaModFix/>
          </a:blip>
          <a:stretch>
            <a:fillRect/>
          </a:stretch>
        </p:blipFill>
        <p:spPr>
          <a:xfrm>
            <a:off x="351150" y="139569"/>
            <a:ext cx="793025" cy="698850"/>
          </a:xfrm>
          <a:prstGeom prst="rect">
            <a:avLst/>
          </a:prstGeom>
          <a:noFill/>
          <a:ln>
            <a:noFill/>
          </a:ln>
        </p:spPr>
      </p:pic>
      <p:pic>
        <p:nvPicPr>
          <p:cNvPr id="131" name="Google Shape;131;p19"/>
          <p:cNvPicPr preferRelativeResize="0"/>
          <p:nvPr/>
        </p:nvPicPr>
        <p:blipFill>
          <a:blip r:embed="rId6">
            <a:alphaModFix/>
          </a:blip>
          <a:stretch>
            <a:fillRect/>
          </a:stretch>
        </p:blipFill>
        <p:spPr>
          <a:xfrm>
            <a:off x="1368950" y="463725"/>
            <a:ext cx="5654975" cy="4216051"/>
          </a:xfrm>
          <a:prstGeom prst="rect">
            <a:avLst/>
          </a:prstGeom>
          <a:noFill/>
          <a:ln>
            <a:noFill/>
          </a:ln>
        </p:spPr>
      </p:pic>
      <p:sp>
        <p:nvSpPr>
          <p:cNvPr id="132" name="Google Shape;132;p19"/>
          <p:cNvSpPr/>
          <p:nvPr/>
        </p:nvSpPr>
        <p:spPr>
          <a:xfrm rot="10541615">
            <a:off x="6988368" y="384565"/>
            <a:ext cx="942862" cy="419041"/>
          </a:xfrm>
          <a:prstGeom prst="rightArrow">
            <a:avLst>
              <a:gd name="adj1" fmla="val 36035"/>
              <a:gd name="adj2" fmla="val 50000"/>
            </a:avLst>
          </a:prstGeom>
          <a:solidFill>
            <a:srgbClr val="B45F0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64206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5"/>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dirty="0"/>
              <a:t>Choosing the right journals</a:t>
            </a:r>
            <a:endParaRPr dirty="0"/>
          </a:p>
        </p:txBody>
      </p:sp>
      <p:sp>
        <p:nvSpPr>
          <p:cNvPr id="72" name="Google Shape;72;p15"/>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Umar Ahmad</a:t>
            </a:r>
            <a:endParaRPr/>
          </a:p>
          <a:p>
            <a:pPr marL="0" lvl="0" indent="0" algn="ctr" rtl="0">
              <a:lnSpc>
                <a:spcPct val="100000"/>
              </a:lnSpc>
              <a:spcBef>
                <a:spcPts val="0"/>
              </a:spcBef>
              <a:spcAft>
                <a:spcPts val="0"/>
              </a:spcAft>
              <a:buClr>
                <a:schemeClr val="dk1"/>
              </a:buClr>
              <a:buSzPts val="1100"/>
              <a:buFont typeface="Arial"/>
              <a:buNone/>
            </a:pPr>
            <a:endParaRPr/>
          </a:p>
          <a:p>
            <a:pPr marL="0" lvl="0" indent="0" algn="ctr" rtl="0">
              <a:lnSpc>
                <a:spcPct val="100000"/>
              </a:lnSpc>
              <a:spcBef>
                <a:spcPts val="0"/>
              </a:spcBef>
              <a:spcAft>
                <a:spcPts val="0"/>
              </a:spcAft>
              <a:buSzPts val="2800"/>
              <a:buNone/>
            </a:pPr>
            <a:endParaRPr/>
          </a:p>
        </p:txBody>
      </p:sp>
      <p:pic>
        <p:nvPicPr>
          <p:cNvPr id="5" name="Picture 4">
            <a:extLst>
              <a:ext uri="{FF2B5EF4-FFF2-40B4-BE49-F238E27FC236}">
                <a16:creationId xmlns:a16="http://schemas.microsoft.com/office/drawing/2014/main" id="{81A49183-449A-AF41-940F-2A7A349854E7}"/>
              </a:ext>
            </a:extLst>
          </p:cNvPr>
          <p:cNvPicPr>
            <a:picLocks noChangeAspect="1"/>
          </p:cNvPicPr>
          <p:nvPr/>
        </p:nvPicPr>
        <p:blipFill>
          <a:blip r:embed="rId3"/>
          <a:stretch>
            <a:fillRect/>
          </a:stretch>
        </p:blipFill>
        <p:spPr>
          <a:xfrm rot="19291408">
            <a:off x="854844" y="323693"/>
            <a:ext cx="1563156" cy="1497680"/>
          </a:xfrm>
          <a:prstGeom prst="rect">
            <a:avLst/>
          </a:prstGeom>
        </p:spPr>
      </p:pic>
    </p:spTree>
    <p:extLst>
      <p:ext uri="{BB962C8B-B14F-4D97-AF65-F5344CB8AC3E}">
        <p14:creationId xmlns:p14="http://schemas.microsoft.com/office/powerpoint/2010/main" val="35015667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92191"/>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THINK</a:t>
            </a:r>
            <a:endParaRPr dirty="0"/>
          </a:p>
        </p:txBody>
      </p:sp>
      <p:sp>
        <p:nvSpPr>
          <p:cNvPr id="78" name="Google Shape;78;p16"/>
          <p:cNvSpPr txBox="1">
            <a:spLocks noGrp="1"/>
          </p:cNvSpPr>
          <p:nvPr>
            <p:ph type="body" idx="1"/>
          </p:nvPr>
        </p:nvSpPr>
        <p:spPr>
          <a:xfrm>
            <a:off x="615077" y="1017725"/>
            <a:ext cx="7401687" cy="3416400"/>
          </a:xfrm>
          <a:prstGeom prst="rect">
            <a:avLst/>
          </a:prstGeom>
          <a:noFill/>
          <a:ln>
            <a:noFill/>
          </a:ln>
        </p:spPr>
        <p:txBody>
          <a:bodyPr spcFirstLastPara="1" wrap="square" lIns="91425" tIns="91425" rIns="91425" bIns="91425" anchor="t" anchorCtr="0">
            <a:noAutofit/>
          </a:bodyPr>
          <a:lstStyle/>
          <a:p>
            <a:pPr marL="139700" lvl="0" indent="0">
              <a:buClr>
                <a:srgbClr val="000000"/>
              </a:buClr>
              <a:buNone/>
            </a:pPr>
            <a:r>
              <a:rPr lang="en-MY" sz="1600" i="1" dirty="0">
                <a:solidFill>
                  <a:srgbClr val="000000"/>
                </a:solidFill>
              </a:rPr>
              <a:t>Are you submitting your research to a trusted journal or publisher?</a:t>
            </a:r>
            <a:br>
              <a:rPr lang="en-MY" sz="1600" i="1" dirty="0">
                <a:solidFill>
                  <a:srgbClr val="000000"/>
                </a:solidFill>
              </a:rPr>
            </a:br>
            <a:r>
              <a:rPr lang="en-MY" sz="1600" i="1" dirty="0">
                <a:solidFill>
                  <a:srgbClr val="000000"/>
                </a:solidFill>
              </a:rPr>
              <a:t>Is it the right journal or book for your work?</a:t>
            </a:r>
          </a:p>
          <a:p>
            <a:pPr marL="139700" lvl="0" indent="0">
              <a:buClr>
                <a:srgbClr val="000000"/>
              </a:buClr>
              <a:buNone/>
            </a:pPr>
            <a:endParaRPr lang="en-MY" sz="1600" dirty="0">
              <a:solidFill>
                <a:srgbClr val="000000"/>
              </a:solidFill>
            </a:endParaRPr>
          </a:p>
          <a:p>
            <a:pPr lvl="0">
              <a:buClr>
                <a:srgbClr val="000000"/>
              </a:buClr>
              <a:buFont typeface="Wingdings" pitchFamily="2" charset="2"/>
              <a:buChar char="Ø"/>
            </a:pPr>
            <a:r>
              <a:rPr lang="en-MY" sz="1600" dirty="0">
                <a:solidFill>
                  <a:srgbClr val="000000"/>
                </a:solidFill>
              </a:rPr>
              <a:t>More research is being published worldwide.</a:t>
            </a:r>
          </a:p>
          <a:p>
            <a:pPr lvl="0">
              <a:buClr>
                <a:srgbClr val="000000"/>
              </a:buClr>
              <a:buFont typeface="Wingdings" pitchFamily="2" charset="2"/>
              <a:buChar char="Ø"/>
            </a:pPr>
            <a:r>
              <a:rPr lang="en-MY" sz="1600" dirty="0">
                <a:solidFill>
                  <a:srgbClr val="000000"/>
                </a:solidFill>
              </a:rPr>
              <a:t>New journals are launched each week.</a:t>
            </a:r>
          </a:p>
          <a:p>
            <a:pPr lvl="0">
              <a:buClr>
                <a:srgbClr val="000000"/>
              </a:buClr>
              <a:buFont typeface="Wingdings" pitchFamily="2" charset="2"/>
              <a:buChar char="Ø"/>
            </a:pPr>
            <a:r>
              <a:rPr lang="en-MY" sz="1600" dirty="0">
                <a:solidFill>
                  <a:srgbClr val="000000"/>
                </a:solidFill>
              </a:rPr>
              <a:t>Stories of publisher malpractice and deception are also on the rise.</a:t>
            </a:r>
          </a:p>
          <a:p>
            <a:pPr lvl="0">
              <a:buClr>
                <a:srgbClr val="000000"/>
              </a:buClr>
              <a:buFont typeface="Wingdings" pitchFamily="2" charset="2"/>
              <a:buChar char="Ø"/>
            </a:pPr>
            <a:r>
              <a:rPr lang="en-MY" sz="1600" dirty="0">
                <a:solidFill>
                  <a:srgbClr val="000000"/>
                </a:solidFill>
              </a:rPr>
              <a:t>It can be challenging to find up-to-date guidance when choosing where to publish.</a:t>
            </a:r>
          </a:p>
          <a:p>
            <a:pPr lvl="0">
              <a:buClr>
                <a:srgbClr val="000000"/>
              </a:buClr>
              <a:buFont typeface="Wingdings" pitchFamily="2" charset="2"/>
              <a:buChar char="Ø"/>
            </a:pPr>
            <a:r>
              <a:rPr lang="en-MY" sz="1600" dirty="0">
                <a:solidFill>
                  <a:srgbClr val="000000"/>
                </a:solidFill>
              </a:rPr>
              <a:t>How can you be sure the journal you are considering is the right journal for your research?</a:t>
            </a:r>
          </a:p>
          <a:p>
            <a:pPr marL="139700" lvl="0" indent="0">
              <a:buClr>
                <a:srgbClr val="000000"/>
              </a:buClr>
              <a:buNone/>
            </a:pPr>
            <a:br>
              <a:rPr lang="en-MY" sz="1600" dirty="0">
                <a:solidFill>
                  <a:srgbClr val="000000"/>
                </a:solidFill>
              </a:rPr>
            </a:br>
            <a:endParaRPr sz="1600" dirty="0">
              <a:solidFill>
                <a:srgbClr val="000000"/>
              </a:solidFill>
            </a:endParaRPr>
          </a:p>
        </p:txBody>
      </p:sp>
      <p:pic>
        <p:nvPicPr>
          <p:cNvPr id="3" name="Picture 2">
            <a:extLst>
              <a:ext uri="{FF2B5EF4-FFF2-40B4-BE49-F238E27FC236}">
                <a16:creationId xmlns:a16="http://schemas.microsoft.com/office/drawing/2014/main" id="{4DFC5648-5286-8F43-98A3-CCBC3787C362}"/>
              </a:ext>
            </a:extLst>
          </p:cNvPr>
          <p:cNvPicPr>
            <a:picLocks noChangeAspect="1"/>
          </p:cNvPicPr>
          <p:nvPr/>
        </p:nvPicPr>
        <p:blipFill>
          <a:blip r:embed="rId3"/>
          <a:stretch>
            <a:fillRect/>
          </a:stretch>
        </p:blipFill>
        <p:spPr>
          <a:xfrm>
            <a:off x="4822567" y="449052"/>
            <a:ext cx="1574800" cy="355600"/>
          </a:xfrm>
          <a:prstGeom prst="rect">
            <a:avLst/>
          </a:prstGeom>
        </p:spPr>
      </p:pic>
    </p:spTree>
    <p:extLst>
      <p:ext uri="{BB962C8B-B14F-4D97-AF65-F5344CB8AC3E}">
        <p14:creationId xmlns:p14="http://schemas.microsoft.com/office/powerpoint/2010/main" val="15159500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92191"/>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CHECK</a:t>
            </a:r>
            <a:endParaRPr dirty="0"/>
          </a:p>
        </p:txBody>
      </p:sp>
      <p:sp>
        <p:nvSpPr>
          <p:cNvPr id="78" name="Google Shape;78;p16"/>
          <p:cNvSpPr txBox="1">
            <a:spLocks noGrp="1"/>
          </p:cNvSpPr>
          <p:nvPr>
            <p:ph type="body" idx="1"/>
          </p:nvPr>
        </p:nvSpPr>
        <p:spPr>
          <a:xfrm>
            <a:off x="703783" y="957933"/>
            <a:ext cx="7997582" cy="3569234"/>
          </a:xfrm>
          <a:prstGeom prst="rect">
            <a:avLst/>
          </a:prstGeom>
          <a:noFill/>
          <a:ln>
            <a:noFill/>
          </a:ln>
        </p:spPr>
        <p:txBody>
          <a:bodyPr spcFirstLastPara="1" wrap="square" lIns="91425" tIns="91425" rIns="91425" bIns="91425" anchor="t" anchorCtr="0">
            <a:noAutofit/>
          </a:bodyPr>
          <a:lstStyle/>
          <a:p>
            <a:pPr marL="139700" lvl="0" indent="0">
              <a:buClr>
                <a:srgbClr val="000000"/>
              </a:buClr>
              <a:buNone/>
            </a:pPr>
            <a:r>
              <a:rPr lang="en-MY" sz="1500" i="1" dirty="0">
                <a:solidFill>
                  <a:srgbClr val="000000"/>
                </a:solidFill>
              </a:rPr>
              <a:t>Reference this list for your chosen journal to check if it is trusted.</a:t>
            </a:r>
          </a:p>
          <a:p>
            <a:pPr marL="139700" lvl="0" indent="0">
              <a:buClr>
                <a:srgbClr val="000000"/>
              </a:buClr>
              <a:buNone/>
            </a:pPr>
            <a:endParaRPr lang="en-MY" sz="1500" dirty="0">
              <a:solidFill>
                <a:srgbClr val="000000"/>
              </a:solidFill>
            </a:endParaRPr>
          </a:p>
          <a:p>
            <a:pPr lvl="0">
              <a:buClr>
                <a:srgbClr val="000000"/>
              </a:buClr>
              <a:buFont typeface="Wingdings" pitchFamily="2" charset="2"/>
              <a:buChar char="Ø"/>
            </a:pPr>
            <a:r>
              <a:rPr lang="en-MY" sz="1500" dirty="0">
                <a:solidFill>
                  <a:schemeClr val="tx1"/>
                </a:solidFill>
              </a:rPr>
              <a:t>Do you or your colleagues know the journal?</a:t>
            </a:r>
          </a:p>
          <a:p>
            <a:pPr fontAlgn="base">
              <a:buFont typeface="Wingdings" pitchFamily="2" charset="2"/>
              <a:buChar char="Ø"/>
            </a:pPr>
            <a:r>
              <a:rPr lang="en-MY" sz="1500" dirty="0">
                <a:solidFill>
                  <a:schemeClr val="tx1"/>
                </a:solidFill>
              </a:rPr>
              <a:t>Can you easily identify and contact the publisher?</a:t>
            </a:r>
            <a:br>
              <a:rPr lang="en-MY" sz="1500" dirty="0">
                <a:solidFill>
                  <a:schemeClr val="tx1"/>
                </a:solidFill>
              </a:rPr>
            </a:br>
            <a:r>
              <a:rPr lang="en-MY" sz="1500" dirty="0">
                <a:solidFill>
                  <a:schemeClr val="tx1"/>
                </a:solidFill>
              </a:rPr>
              <a:t>Is the journal clear about the type of peer review it uses?</a:t>
            </a:r>
            <a:br>
              <a:rPr lang="en-MY" sz="1500" dirty="0">
                <a:solidFill>
                  <a:schemeClr val="tx1"/>
                </a:solidFill>
              </a:rPr>
            </a:br>
            <a:r>
              <a:rPr lang="en-MY" sz="1500" dirty="0">
                <a:solidFill>
                  <a:schemeClr val="tx1"/>
                </a:solidFill>
              </a:rPr>
              <a:t>Are articles indexed in services that you use?</a:t>
            </a:r>
          </a:p>
          <a:p>
            <a:pPr fontAlgn="base">
              <a:buFont typeface="Wingdings" pitchFamily="2" charset="2"/>
              <a:buChar char="Ø"/>
            </a:pPr>
            <a:endParaRPr lang="en-MY" sz="1500" dirty="0">
              <a:solidFill>
                <a:schemeClr val="tx1"/>
              </a:solidFill>
            </a:endParaRPr>
          </a:p>
          <a:p>
            <a:pPr>
              <a:buFont typeface="Wingdings" pitchFamily="2" charset="2"/>
              <a:buChar char="Ø"/>
            </a:pPr>
            <a:r>
              <a:rPr lang="en-MY" sz="1500" dirty="0">
                <a:solidFill>
                  <a:schemeClr val="tx1"/>
                </a:solidFill>
              </a:rPr>
              <a:t>Is it clear what fees will be charged?</a:t>
            </a:r>
          </a:p>
          <a:p>
            <a:pPr>
              <a:buFont typeface="Wingdings" pitchFamily="2" charset="2"/>
              <a:buChar char="Ø"/>
            </a:pPr>
            <a:r>
              <a:rPr lang="en-MY" sz="1500" dirty="0">
                <a:solidFill>
                  <a:schemeClr val="tx1"/>
                </a:solidFill>
              </a:rPr>
              <a:t>Do you recognise the editorial board?</a:t>
            </a:r>
          </a:p>
          <a:p>
            <a:pPr>
              <a:buFont typeface="Wingdings" pitchFamily="2" charset="2"/>
              <a:buChar char="Ø"/>
            </a:pPr>
            <a:r>
              <a:rPr lang="en-MY" sz="1500" dirty="0">
                <a:solidFill>
                  <a:schemeClr val="tx1"/>
                </a:solidFill>
              </a:rPr>
              <a:t>Is the publisher a member of a recognized industry initiative?</a:t>
            </a:r>
            <a:br>
              <a:rPr lang="en-MY" sz="1500" dirty="0">
                <a:solidFill>
                  <a:schemeClr val="tx1"/>
                </a:solidFill>
              </a:rPr>
            </a:br>
            <a:r>
              <a:rPr lang="en-MY" sz="1500" dirty="0"/>
              <a:t>– </a:t>
            </a:r>
            <a:r>
              <a:rPr lang="en-MY" sz="1500" dirty="0">
                <a:solidFill>
                  <a:schemeClr val="tx1"/>
                </a:solidFill>
              </a:rPr>
              <a:t>Do they belong to the</a:t>
            </a:r>
            <a:r>
              <a:rPr lang="en-MY" sz="1500" dirty="0"/>
              <a:t> </a:t>
            </a:r>
            <a:r>
              <a:rPr lang="en-MY" sz="1500" dirty="0">
                <a:hlinkClick r:id="rId3"/>
              </a:rPr>
              <a:t>Committee on Publication Ethics (COPE)</a:t>
            </a:r>
            <a:r>
              <a:rPr lang="en-MY" sz="1500" dirty="0"/>
              <a:t> ?</a:t>
            </a:r>
            <a:br>
              <a:rPr lang="en-MY" sz="1500" dirty="0"/>
            </a:br>
            <a:r>
              <a:rPr lang="en-MY" sz="1500" dirty="0"/>
              <a:t>– </a:t>
            </a:r>
            <a:r>
              <a:rPr lang="en-MY" sz="1500" dirty="0">
                <a:solidFill>
                  <a:schemeClr val="tx1"/>
                </a:solidFill>
              </a:rPr>
              <a:t>If the journal is open access, is it listed in the</a:t>
            </a:r>
            <a:r>
              <a:rPr lang="en-MY" sz="1500" dirty="0"/>
              <a:t> </a:t>
            </a:r>
            <a:r>
              <a:rPr lang="en-MY" sz="1500" dirty="0">
                <a:hlinkClick r:id="rId4"/>
              </a:rPr>
              <a:t>Directory of Open Access</a:t>
            </a:r>
            <a:br>
              <a:rPr lang="en-MY" sz="1500" dirty="0"/>
            </a:br>
            <a:r>
              <a:rPr lang="en-MY" sz="1500" dirty="0">
                <a:hlinkClick r:id="rId4"/>
              </a:rPr>
              <a:t>Journals (DOAJ)</a:t>
            </a:r>
            <a:r>
              <a:rPr lang="en-MY" sz="1500" dirty="0"/>
              <a:t> ?</a:t>
            </a:r>
            <a:br>
              <a:rPr lang="en-MY" sz="1500" dirty="0"/>
            </a:br>
            <a:r>
              <a:rPr lang="en-MY" sz="1500" dirty="0"/>
              <a:t>– </a:t>
            </a:r>
            <a:r>
              <a:rPr lang="en-MY" sz="1500" dirty="0">
                <a:solidFill>
                  <a:schemeClr val="tx1"/>
                </a:solidFill>
              </a:rPr>
              <a:t>If the journal is open access, does the publisher belong to the</a:t>
            </a:r>
            <a:r>
              <a:rPr lang="en-MY" sz="1500" dirty="0"/>
              <a:t> </a:t>
            </a:r>
            <a:r>
              <a:rPr lang="en-MY" sz="1500" dirty="0">
                <a:hlinkClick r:id="rId5"/>
              </a:rPr>
              <a:t>Open Access</a:t>
            </a:r>
            <a:br>
              <a:rPr lang="en-MY" sz="1500" dirty="0"/>
            </a:br>
            <a:r>
              <a:rPr lang="en-MY" sz="1500" dirty="0">
                <a:hlinkClick r:id="rId5"/>
              </a:rPr>
              <a:t>Scholarly Publishers’ Association (OASPA)</a:t>
            </a:r>
            <a:r>
              <a:rPr lang="en-MY" sz="1500" dirty="0"/>
              <a:t> ?</a:t>
            </a:r>
            <a:br>
              <a:rPr lang="en-MY" sz="1500" dirty="0"/>
            </a:br>
            <a:endParaRPr lang="en-MY" sz="1500" dirty="0">
              <a:solidFill>
                <a:srgbClr val="000000"/>
              </a:solidFill>
            </a:endParaRPr>
          </a:p>
          <a:p>
            <a:pPr marL="139700" lvl="0" indent="0">
              <a:buClr>
                <a:srgbClr val="000000"/>
              </a:buClr>
              <a:buNone/>
            </a:pPr>
            <a:br>
              <a:rPr lang="en-MY" sz="1500" dirty="0">
                <a:solidFill>
                  <a:srgbClr val="000000"/>
                </a:solidFill>
              </a:rPr>
            </a:br>
            <a:endParaRPr sz="1500" dirty="0">
              <a:solidFill>
                <a:srgbClr val="000000"/>
              </a:solidFill>
            </a:endParaRPr>
          </a:p>
        </p:txBody>
      </p:sp>
      <p:pic>
        <p:nvPicPr>
          <p:cNvPr id="3" name="Picture 2">
            <a:extLst>
              <a:ext uri="{FF2B5EF4-FFF2-40B4-BE49-F238E27FC236}">
                <a16:creationId xmlns:a16="http://schemas.microsoft.com/office/drawing/2014/main" id="{4DFC5648-5286-8F43-98A3-CCBC3787C362}"/>
              </a:ext>
            </a:extLst>
          </p:cNvPr>
          <p:cNvPicPr>
            <a:picLocks noChangeAspect="1"/>
          </p:cNvPicPr>
          <p:nvPr/>
        </p:nvPicPr>
        <p:blipFill>
          <a:blip r:embed="rId6"/>
          <a:srcRect/>
          <a:stretch/>
        </p:blipFill>
        <p:spPr>
          <a:xfrm>
            <a:off x="3127774" y="385233"/>
            <a:ext cx="1574800" cy="355600"/>
          </a:xfrm>
          <a:prstGeom prst="rect">
            <a:avLst/>
          </a:prstGeom>
        </p:spPr>
      </p:pic>
    </p:spTree>
    <p:extLst>
      <p:ext uri="{BB962C8B-B14F-4D97-AF65-F5344CB8AC3E}">
        <p14:creationId xmlns:p14="http://schemas.microsoft.com/office/powerpoint/2010/main" val="27880571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92191"/>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SUBMIT</a:t>
            </a:r>
            <a:endParaRPr dirty="0"/>
          </a:p>
        </p:txBody>
      </p:sp>
      <p:sp>
        <p:nvSpPr>
          <p:cNvPr id="78" name="Google Shape;78;p16"/>
          <p:cNvSpPr txBox="1">
            <a:spLocks noGrp="1"/>
          </p:cNvSpPr>
          <p:nvPr>
            <p:ph type="body" idx="1"/>
          </p:nvPr>
        </p:nvSpPr>
        <p:spPr>
          <a:xfrm>
            <a:off x="615077" y="1017725"/>
            <a:ext cx="7401687" cy="3416400"/>
          </a:xfrm>
          <a:prstGeom prst="rect">
            <a:avLst/>
          </a:prstGeom>
          <a:noFill/>
          <a:ln>
            <a:noFill/>
          </a:ln>
        </p:spPr>
        <p:txBody>
          <a:bodyPr spcFirstLastPara="1" wrap="square" lIns="91425" tIns="91425" rIns="91425" bIns="91425" anchor="t" anchorCtr="0">
            <a:noAutofit/>
          </a:bodyPr>
          <a:lstStyle/>
          <a:p>
            <a:pPr marL="139700" lvl="0" indent="0">
              <a:buClr>
                <a:srgbClr val="000000"/>
              </a:buClr>
              <a:buNone/>
            </a:pPr>
            <a:r>
              <a:rPr lang="en-MY" sz="1500" i="1" dirty="0">
                <a:solidFill>
                  <a:srgbClr val="000000"/>
                </a:solidFill>
              </a:rPr>
              <a:t>If you can answer ‘yes’ to most or all of the questions on the list.</a:t>
            </a:r>
          </a:p>
          <a:p>
            <a:pPr marL="139700" lvl="0" indent="0">
              <a:buClr>
                <a:srgbClr val="000000"/>
              </a:buClr>
              <a:buNone/>
            </a:pPr>
            <a:endParaRPr lang="en-MY" sz="1500" dirty="0">
              <a:solidFill>
                <a:srgbClr val="000000"/>
              </a:solidFill>
            </a:endParaRPr>
          </a:p>
          <a:p>
            <a:pPr lvl="0">
              <a:buClr>
                <a:srgbClr val="000000"/>
              </a:buClr>
              <a:buFont typeface="Wingdings" pitchFamily="2" charset="2"/>
              <a:buChar char="Ø"/>
            </a:pPr>
            <a:r>
              <a:rPr lang="en-MY" sz="1500" dirty="0">
                <a:solidFill>
                  <a:schemeClr val="tx1"/>
                </a:solidFill>
              </a:rPr>
              <a:t>Complete the check list and submit your article only if you are happy you can answer</a:t>
            </a:r>
            <a:br>
              <a:rPr lang="en-MY" sz="1500" dirty="0">
                <a:solidFill>
                  <a:schemeClr val="tx1"/>
                </a:solidFill>
              </a:rPr>
            </a:br>
            <a:r>
              <a:rPr lang="en-MY" sz="1500" dirty="0">
                <a:solidFill>
                  <a:schemeClr val="tx1"/>
                </a:solidFill>
              </a:rPr>
              <a:t>‘yes’ to most or all of the questions.</a:t>
            </a:r>
          </a:p>
          <a:p>
            <a:pPr lvl="0">
              <a:buClr>
                <a:srgbClr val="000000"/>
              </a:buClr>
              <a:buFont typeface="Wingdings" pitchFamily="2" charset="2"/>
              <a:buChar char="Ø"/>
            </a:pPr>
            <a:r>
              <a:rPr lang="en-MY" sz="1500" dirty="0">
                <a:solidFill>
                  <a:schemeClr val="tx1"/>
                </a:solidFill>
              </a:rPr>
              <a:t>You need to be confident your chosen journal will have a suitable profile among your peers to enhance your reputation and your chance of gaining citations.</a:t>
            </a:r>
          </a:p>
          <a:p>
            <a:pPr lvl="0">
              <a:buClr>
                <a:srgbClr val="000000"/>
              </a:buClr>
              <a:buFont typeface="Wingdings" pitchFamily="2" charset="2"/>
              <a:buChar char="Ø"/>
            </a:pPr>
            <a:r>
              <a:rPr lang="en-MY" sz="1500" dirty="0">
                <a:solidFill>
                  <a:schemeClr val="tx1"/>
                </a:solidFill>
              </a:rPr>
              <a:t>Publishing in the right journal for your research will raise your professional profile, and help you progress in your career.</a:t>
            </a:r>
          </a:p>
          <a:p>
            <a:pPr lvl="0">
              <a:buClr>
                <a:srgbClr val="000000"/>
              </a:buClr>
              <a:buFont typeface="Wingdings" pitchFamily="2" charset="2"/>
              <a:buChar char="Ø"/>
            </a:pPr>
            <a:r>
              <a:rPr lang="en-MY" sz="1500" dirty="0">
                <a:solidFill>
                  <a:schemeClr val="tx1"/>
                </a:solidFill>
              </a:rPr>
              <a:t>Your paper should be indexed or archived and be easily discoverable.</a:t>
            </a:r>
          </a:p>
          <a:p>
            <a:pPr lvl="0">
              <a:buClr>
                <a:srgbClr val="000000"/>
              </a:buClr>
              <a:buFont typeface="Wingdings" pitchFamily="2" charset="2"/>
              <a:buChar char="Ø"/>
            </a:pPr>
            <a:r>
              <a:rPr lang="en-MY" sz="1500" dirty="0">
                <a:solidFill>
                  <a:schemeClr val="tx1"/>
                </a:solidFill>
              </a:rPr>
              <a:t>You should expect a professional publishing experience where your work is</a:t>
            </a:r>
            <a:br>
              <a:rPr lang="en-MY" sz="1500" dirty="0">
                <a:solidFill>
                  <a:schemeClr val="tx1"/>
                </a:solidFill>
              </a:rPr>
            </a:br>
            <a:r>
              <a:rPr lang="en-MY" sz="1500" dirty="0">
                <a:solidFill>
                  <a:schemeClr val="tx1"/>
                </a:solidFill>
              </a:rPr>
              <a:t>reviewed and edited.</a:t>
            </a:r>
          </a:p>
          <a:p>
            <a:pPr lvl="0">
              <a:buClr>
                <a:srgbClr val="000000"/>
              </a:buClr>
              <a:buFont typeface="Wingdings" pitchFamily="2" charset="2"/>
              <a:buChar char="Ø"/>
            </a:pPr>
            <a:r>
              <a:rPr lang="en-MY" sz="1500" dirty="0">
                <a:solidFill>
                  <a:schemeClr val="tx1"/>
                </a:solidFill>
              </a:rPr>
              <a:t>Only then should you submit your article.</a:t>
            </a:r>
          </a:p>
        </p:txBody>
      </p:sp>
      <p:pic>
        <p:nvPicPr>
          <p:cNvPr id="3" name="Picture 2">
            <a:extLst>
              <a:ext uri="{FF2B5EF4-FFF2-40B4-BE49-F238E27FC236}">
                <a16:creationId xmlns:a16="http://schemas.microsoft.com/office/drawing/2014/main" id="{4DFC5648-5286-8F43-98A3-CCBC3787C362}"/>
              </a:ext>
            </a:extLst>
          </p:cNvPr>
          <p:cNvPicPr>
            <a:picLocks noChangeAspect="1"/>
          </p:cNvPicPr>
          <p:nvPr/>
        </p:nvPicPr>
        <p:blipFill>
          <a:blip r:embed="rId3"/>
          <a:srcRect/>
          <a:stretch/>
        </p:blipFill>
        <p:spPr>
          <a:xfrm>
            <a:off x="3127774" y="385233"/>
            <a:ext cx="1574800" cy="355600"/>
          </a:xfrm>
          <a:prstGeom prst="rect">
            <a:avLst/>
          </a:prstGeom>
        </p:spPr>
      </p:pic>
    </p:spTree>
    <p:extLst>
      <p:ext uri="{BB962C8B-B14F-4D97-AF65-F5344CB8AC3E}">
        <p14:creationId xmlns:p14="http://schemas.microsoft.com/office/powerpoint/2010/main" val="38839957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311700" y="292191"/>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Alternatively</a:t>
            </a:r>
            <a:endParaRPr dirty="0"/>
          </a:p>
        </p:txBody>
      </p:sp>
      <p:pic>
        <p:nvPicPr>
          <p:cNvPr id="6" name="Picture 5">
            <a:extLst>
              <a:ext uri="{FF2B5EF4-FFF2-40B4-BE49-F238E27FC236}">
                <a16:creationId xmlns:a16="http://schemas.microsoft.com/office/drawing/2014/main" id="{D233AD7A-80B3-CD49-AC0F-A3F705179221}"/>
              </a:ext>
            </a:extLst>
          </p:cNvPr>
          <p:cNvPicPr>
            <a:picLocks noChangeAspect="1"/>
          </p:cNvPicPr>
          <p:nvPr/>
        </p:nvPicPr>
        <p:blipFill>
          <a:blip r:embed="rId3"/>
          <a:stretch>
            <a:fillRect/>
          </a:stretch>
        </p:blipFill>
        <p:spPr>
          <a:xfrm>
            <a:off x="311701" y="1010803"/>
            <a:ext cx="4408098" cy="2213245"/>
          </a:xfrm>
          <a:prstGeom prst="rect">
            <a:avLst/>
          </a:prstGeom>
        </p:spPr>
      </p:pic>
      <p:sp>
        <p:nvSpPr>
          <p:cNvPr id="7" name="TextBox 6">
            <a:extLst>
              <a:ext uri="{FF2B5EF4-FFF2-40B4-BE49-F238E27FC236}">
                <a16:creationId xmlns:a16="http://schemas.microsoft.com/office/drawing/2014/main" id="{BF6EA438-3E02-994C-A532-84D3BE471212}"/>
              </a:ext>
            </a:extLst>
          </p:cNvPr>
          <p:cNvSpPr txBox="1"/>
          <p:nvPr/>
        </p:nvSpPr>
        <p:spPr>
          <a:xfrm>
            <a:off x="303817" y="3427701"/>
            <a:ext cx="5056459" cy="523220"/>
          </a:xfrm>
          <a:prstGeom prst="rect">
            <a:avLst/>
          </a:prstGeom>
          <a:noFill/>
        </p:spPr>
        <p:txBody>
          <a:bodyPr wrap="square" rtlCol="0">
            <a:spAutoFit/>
          </a:bodyPr>
          <a:lstStyle/>
          <a:p>
            <a:r>
              <a:rPr lang="en-GB" dirty="0"/>
              <a:t>ISI journals master list link: </a:t>
            </a:r>
            <a:r>
              <a:rPr lang="en-GB" dirty="0">
                <a:hlinkClick r:id="rId4"/>
              </a:rPr>
              <a:t>https://mjl.clarivate.com/home</a:t>
            </a:r>
            <a:endParaRPr lang="en-GB" dirty="0"/>
          </a:p>
          <a:p>
            <a:endParaRPr lang="en-GB" dirty="0"/>
          </a:p>
        </p:txBody>
      </p:sp>
      <p:pic>
        <p:nvPicPr>
          <p:cNvPr id="9" name="Picture 8">
            <a:extLst>
              <a:ext uri="{FF2B5EF4-FFF2-40B4-BE49-F238E27FC236}">
                <a16:creationId xmlns:a16="http://schemas.microsoft.com/office/drawing/2014/main" id="{44BEE152-0EC9-574A-8930-EB12E4547E1F}"/>
              </a:ext>
            </a:extLst>
          </p:cNvPr>
          <p:cNvPicPr>
            <a:picLocks noChangeAspect="1"/>
          </p:cNvPicPr>
          <p:nvPr/>
        </p:nvPicPr>
        <p:blipFill>
          <a:blip r:embed="rId5"/>
          <a:stretch>
            <a:fillRect/>
          </a:stretch>
        </p:blipFill>
        <p:spPr>
          <a:xfrm>
            <a:off x="5006727" y="1130323"/>
            <a:ext cx="3825572" cy="1762649"/>
          </a:xfrm>
          <a:prstGeom prst="rect">
            <a:avLst/>
          </a:prstGeom>
        </p:spPr>
      </p:pic>
      <p:sp>
        <p:nvSpPr>
          <p:cNvPr id="12" name="TextBox 11">
            <a:extLst>
              <a:ext uri="{FF2B5EF4-FFF2-40B4-BE49-F238E27FC236}">
                <a16:creationId xmlns:a16="http://schemas.microsoft.com/office/drawing/2014/main" id="{BEC3A348-D552-D344-AD6B-CAC222CFA6F5}"/>
              </a:ext>
            </a:extLst>
          </p:cNvPr>
          <p:cNvSpPr txBox="1"/>
          <p:nvPr/>
        </p:nvSpPr>
        <p:spPr>
          <a:xfrm>
            <a:off x="5006727" y="2918948"/>
            <a:ext cx="3979618" cy="954107"/>
          </a:xfrm>
          <a:prstGeom prst="rect">
            <a:avLst/>
          </a:prstGeom>
          <a:noFill/>
        </p:spPr>
        <p:txBody>
          <a:bodyPr wrap="square" rtlCol="0">
            <a:spAutoFit/>
          </a:bodyPr>
          <a:lstStyle/>
          <a:p>
            <a:r>
              <a:rPr lang="en-GB" dirty="0"/>
              <a:t>Scopus Index journals link: </a:t>
            </a:r>
            <a:r>
              <a:rPr lang="en-GB" dirty="0">
                <a:hlinkClick r:id="rId6"/>
              </a:rPr>
              <a:t>https://www.scopus.com/sources</a:t>
            </a:r>
            <a:endParaRPr lang="en-GB" dirty="0"/>
          </a:p>
          <a:p>
            <a:endParaRPr lang="en-GB" dirty="0"/>
          </a:p>
          <a:p>
            <a:endParaRPr lang="en-GB" dirty="0"/>
          </a:p>
        </p:txBody>
      </p:sp>
    </p:spTree>
    <p:extLst>
      <p:ext uri="{BB962C8B-B14F-4D97-AF65-F5344CB8AC3E}">
        <p14:creationId xmlns:p14="http://schemas.microsoft.com/office/powerpoint/2010/main" val="11618926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235500" y="333867"/>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dirty="0"/>
              <a:t>Organizers &amp; Sponsors </a:t>
            </a:r>
            <a:endParaRPr dirty="0"/>
          </a:p>
        </p:txBody>
      </p:sp>
      <p:sp>
        <p:nvSpPr>
          <p:cNvPr id="123" name="Google Shape;123;p21"/>
          <p:cNvSpPr txBox="1"/>
          <p:nvPr/>
        </p:nvSpPr>
        <p:spPr>
          <a:xfrm>
            <a:off x="1060050" y="1215200"/>
            <a:ext cx="3511800" cy="76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b="1" dirty="0"/>
              <a:t>Abdussamad Abubakar- </a:t>
            </a:r>
            <a:r>
              <a:rPr lang="en" sz="1400" b="1" i="0" u="none" strike="noStrike" cap="none" dirty="0">
                <a:solidFill>
                  <a:srgbClr val="000000"/>
                </a:solidFill>
                <a:latin typeface="Arial"/>
                <a:ea typeface="Arial"/>
                <a:cs typeface="Arial"/>
                <a:sym typeface="Arial"/>
              </a:rPr>
              <a:t>co-host</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Department of Microbiology</a:t>
            </a:r>
            <a:endParaRPr sz="1400" b="0" i="0" u="none" strike="noStrike" cap="none" dirty="0">
              <a:solidFill>
                <a:srgbClr val="000000"/>
              </a:solidFill>
              <a:latin typeface="Arial"/>
              <a:ea typeface="Arial"/>
              <a:cs typeface="Arial"/>
              <a:sym typeface="Arial"/>
            </a:endParaRPr>
          </a:p>
          <a:p>
            <a:pPr lvl="0">
              <a:buSzPts val="1400"/>
            </a:pPr>
            <a:r>
              <a:rPr lang="en-GB" dirty="0">
                <a:solidFill>
                  <a:srgbClr val="C00000"/>
                </a:solidFill>
              </a:rPr>
              <a:t>U</a:t>
            </a:r>
            <a:r>
              <a:rPr lang="en-GB" dirty="0"/>
              <a:t>niversiti </a:t>
            </a:r>
            <a:r>
              <a:rPr lang="en-GB" dirty="0">
                <a:solidFill>
                  <a:srgbClr val="C00000"/>
                </a:solidFill>
              </a:rPr>
              <a:t>P</a:t>
            </a:r>
            <a:r>
              <a:rPr lang="en-GB" dirty="0"/>
              <a:t>utra </a:t>
            </a:r>
            <a:r>
              <a:rPr lang="en-GB" dirty="0">
                <a:solidFill>
                  <a:srgbClr val="C00000"/>
                </a:solidFill>
              </a:rPr>
              <a:t>M</a:t>
            </a:r>
            <a:r>
              <a:rPr lang="en-GB" dirty="0"/>
              <a:t>alaysia </a:t>
            </a:r>
          </a:p>
        </p:txBody>
      </p:sp>
      <p:sp>
        <p:nvSpPr>
          <p:cNvPr id="124" name="Google Shape;124;p21"/>
          <p:cNvSpPr txBox="1"/>
          <p:nvPr/>
        </p:nvSpPr>
        <p:spPr>
          <a:xfrm>
            <a:off x="1039875" y="2283750"/>
            <a:ext cx="2529600" cy="105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b="1" dirty="0"/>
              <a:t>Balkisu Ibrahim </a:t>
            </a:r>
            <a:r>
              <a:rPr lang="en" sz="1400" b="1" i="0" u="none" strike="noStrike" cap="none" dirty="0">
                <a:solidFill>
                  <a:srgbClr val="000000"/>
                </a:solidFill>
                <a:latin typeface="Arial"/>
                <a:ea typeface="Arial"/>
                <a:cs typeface="Arial"/>
                <a:sym typeface="Arial"/>
              </a:rPr>
              <a:t>– finance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Department of Economics </a:t>
            </a:r>
            <a:endParaRPr sz="1400" b="0" i="0" u="none" strike="noStrike" cap="none" dirty="0">
              <a:solidFill>
                <a:srgbClr val="000000"/>
              </a:solidFill>
              <a:latin typeface="Arial"/>
              <a:ea typeface="Arial"/>
              <a:cs typeface="Arial"/>
              <a:sym typeface="Arial"/>
            </a:endParaRPr>
          </a:p>
          <a:p>
            <a:pPr lvl="0">
              <a:buSzPts val="1400"/>
            </a:pPr>
            <a:r>
              <a:rPr lang="en-GB" dirty="0">
                <a:solidFill>
                  <a:srgbClr val="C00000"/>
                </a:solidFill>
              </a:rPr>
              <a:t>U</a:t>
            </a:r>
            <a:r>
              <a:rPr lang="en-GB" dirty="0"/>
              <a:t>niversiti </a:t>
            </a:r>
            <a:r>
              <a:rPr lang="en-GB" dirty="0">
                <a:solidFill>
                  <a:srgbClr val="C00000"/>
                </a:solidFill>
              </a:rPr>
              <a:t>P</a:t>
            </a:r>
            <a:r>
              <a:rPr lang="en-GB" dirty="0"/>
              <a:t>utra </a:t>
            </a:r>
            <a:r>
              <a:rPr lang="en-GB" dirty="0">
                <a:solidFill>
                  <a:srgbClr val="C00000"/>
                </a:solidFill>
              </a:rPr>
              <a:t>M</a:t>
            </a:r>
            <a:r>
              <a:rPr lang="en-GB" dirty="0"/>
              <a:t>alaysia </a:t>
            </a: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25" name="Google Shape;125;p21"/>
          <p:cNvSpPr txBox="1"/>
          <p:nvPr/>
        </p:nvSpPr>
        <p:spPr>
          <a:xfrm>
            <a:off x="1035675" y="3644200"/>
            <a:ext cx="3355022" cy="1053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dirty="0" err="1">
                <a:solidFill>
                  <a:srgbClr val="000000"/>
                </a:solidFill>
                <a:latin typeface="Arial"/>
                <a:ea typeface="Arial"/>
                <a:cs typeface="Arial"/>
                <a:sym typeface="Arial"/>
              </a:rPr>
              <a:t>Kabiru</a:t>
            </a:r>
            <a:r>
              <a:rPr lang="en" sz="1400" b="1" i="0" u="none" strike="noStrike" cap="none" dirty="0">
                <a:solidFill>
                  <a:srgbClr val="000000"/>
                </a:solidFill>
                <a:latin typeface="Arial"/>
                <a:ea typeface="Arial"/>
                <a:cs typeface="Arial"/>
                <a:sym typeface="Arial"/>
              </a:rPr>
              <a:t> Bello </a:t>
            </a:r>
            <a:r>
              <a:rPr lang="en" sz="1400" b="1" i="0" u="none" strike="noStrike" cap="none" dirty="0" err="1">
                <a:solidFill>
                  <a:srgbClr val="000000"/>
                </a:solidFill>
                <a:latin typeface="Arial"/>
                <a:ea typeface="Arial"/>
                <a:cs typeface="Arial"/>
                <a:sym typeface="Arial"/>
              </a:rPr>
              <a:t>Ilela</a:t>
            </a:r>
            <a:r>
              <a:rPr lang="en" sz="1400" b="1" i="0" u="none" strike="noStrike" cap="none" dirty="0">
                <a:solidFill>
                  <a:srgbClr val="000000"/>
                </a:solidFill>
                <a:latin typeface="Arial"/>
                <a:ea typeface="Arial"/>
                <a:cs typeface="Arial"/>
                <a:sym typeface="Arial"/>
              </a:rPr>
              <a:t> – technical </a:t>
            </a:r>
            <a:endParaRPr sz="1400" b="1"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GB" sz="1400" b="0" i="0" u="none" strike="noStrike" cap="none" dirty="0">
                <a:solidFill>
                  <a:schemeClr val="dk1"/>
                </a:solidFill>
                <a:latin typeface="Arial"/>
                <a:ea typeface="Arial"/>
                <a:cs typeface="Arial"/>
                <a:sym typeface="Arial"/>
              </a:rPr>
              <a:t>Department of Politics &amp; Government  </a:t>
            </a:r>
            <a:endParaRPr sz="1400" b="0" i="0" u="none" strike="noStrike" cap="none" dirty="0">
              <a:solidFill>
                <a:schemeClr val="dk1"/>
              </a:solidFill>
              <a:latin typeface="Arial"/>
              <a:ea typeface="Arial"/>
              <a:cs typeface="Arial"/>
              <a:sym typeface="Arial"/>
            </a:endParaRPr>
          </a:p>
          <a:p>
            <a:pPr lvl="0">
              <a:buSzPts val="1400"/>
            </a:pPr>
            <a:r>
              <a:rPr lang="en-GB" dirty="0">
                <a:solidFill>
                  <a:srgbClr val="C00000"/>
                </a:solidFill>
              </a:rPr>
              <a:t>U</a:t>
            </a:r>
            <a:r>
              <a:rPr lang="en-GB" dirty="0"/>
              <a:t>niversiti </a:t>
            </a:r>
            <a:r>
              <a:rPr lang="en-GB" dirty="0">
                <a:solidFill>
                  <a:srgbClr val="C00000"/>
                </a:solidFill>
              </a:rPr>
              <a:t>P</a:t>
            </a:r>
            <a:r>
              <a:rPr lang="en-GB" dirty="0"/>
              <a:t>utra </a:t>
            </a:r>
            <a:r>
              <a:rPr lang="en-GB" dirty="0">
                <a:solidFill>
                  <a:srgbClr val="C00000"/>
                </a:solidFill>
              </a:rPr>
              <a:t>M</a:t>
            </a:r>
            <a:r>
              <a:rPr lang="en-GB" dirty="0"/>
              <a:t>alaysia </a:t>
            </a: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126" name="Google Shape;126;p21"/>
          <p:cNvPicPr preferRelativeResize="0"/>
          <p:nvPr/>
        </p:nvPicPr>
        <p:blipFill>
          <a:blip r:embed="rId3"/>
          <a:srcRect/>
          <a:stretch/>
        </p:blipFill>
        <p:spPr>
          <a:xfrm>
            <a:off x="235500" y="1323750"/>
            <a:ext cx="761720" cy="685536"/>
          </a:xfrm>
          <a:prstGeom prst="rect">
            <a:avLst/>
          </a:prstGeom>
          <a:noFill/>
          <a:ln>
            <a:noFill/>
          </a:ln>
        </p:spPr>
      </p:pic>
      <p:pic>
        <p:nvPicPr>
          <p:cNvPr id="127" name="Google Shape;127;p21"/>
          <p:cNvPicPr preferRelativeResize="0"/>
          <p:nvPr/>
        </p:nvPicPr>
        <p:blipFill>
          <a:blip r:embed="rId4"/>
          <a:srcRect/>
          <a:stretch/>
        </p:blipFill>
        <p:spPr>
          <a:xfrm>
            <a:off x="235500" y="2398284"/>
            <a:ext cx="793138" cy="824532"/>
          </a:xfrm>
          <a:prstGeom prst="rect">
            <a:avLst/>
          </a:prstGeom>
          <a:noFill/>
          <a:ln>
            <a:noFill/>
          </a:ln>
        </p:spPr>
      </p:pic>
      <p:pic>
        <p:nvPicPr>
          <p:cNvPr id="128" name="Google Shape;128;p21"/>
          <p:cNvPicPr preferRelativeResize="0"/>
          <p:nvPr/>
        </p:nvPicPr>
        <p:blipFill>
          <a:blip r:embed="rId5"/>
          <a:srcRect/>
          <a:stretch/>
        </p:blipFill>
        <p:spPr>
          <a:xfrm>
            <a:off x="235500" y="3758725"/>
            <a:ext cx="793138" cy="824550"/>
          </a:xfrm>
          <a:prstGeom prst="rect">
            <a:avLst/>
          </a:prstGeom>
          <a:noFill/>
          <a:ln>
            <a:noFill/>
          </a:ln>
        </p:spPr>
      </p:pic>
      <p:sp>
        <p:nvSpPr>
          <p:cNvPr id="129" name="Google Shape;129;p21"/>
          <p:cNvSpPr txBox="1"/>
          <p:nvPr/>
        </p:nvSpPr>
        <p:spPr>
          <a:xfrm>
            <a:off x="5346990" y="1215200"/>
            <a:ext cx="3797010" cy="76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dirty="0">
                <a:solidFill>
                  <a:srgbClr val="000000"/>
                </a:solidFill>
                <a:latin typeface="Arial"/>
                <a:ea typeface="Arial"/>
                <a:cs typeface="Arial"/>
                <a:sym typeface="Arial"/>
              </a:rPr>
              <a:t>Buhari Ibrahim – host/moderator</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Department of Molecular Imaging</a:t>
            </a:r>
            <a:endParaRPr sz="1400" b="0" i="0" u="none" strike="noStrike" cap="none" dirty="0">
              <a:solidFill>
                <a:srgbClr val="000000"/>
              </a:solidFill>
              <a:latin typeface="Arial"/>
              <a:ea typeface="Arial"/>
              <a:cs typeface="Arial"/>
              <a:sym typeface="Arial"/>
            </a:endParaRPr>
          </a:p>
          <a:p>
            <a:pPr lvl="0">
              <a:buSzPts val="1400"/>
            </a:pPr>
            <a:r>
              <a:rPr lang="en-GB" dirty="0">
                <a:solidFill>
                  <a:srgbClr val="C00000"/>
                </a:solidFill>
              </a:rPr>
              <a:t>U</a:t>
            </a:r>
            <a:r>
              <a:rPr lang="en-GB" dirty="0"/>
              <a:t>niversiti </a:t>
            </a:r>
            <a:r>
              <a:rPr lang="en-GB" dirty="0">
                <a:solidFill>
                  <a:srgbClr val="C00000"/>
                </a:solidFill>
              </a:rPr>
              <a:t>P</a:t>
            </a:r>
            <a:r>
              <a:rPr lang="en-GB" dirty="0"/>
              <a:t>utra </a:t>
            </a:r>
            <a:r>
              <a:rPr lang="en-GB" dirty="0">
                <a:solidFill>
                  <a:srgbClr val="C00000"/>
                </a:solidFill>
              </a:rPr>
              <a:t>M</a:t>
            </a:r>
            <a:r>
              <a:rPr lang="en-GB" dirty="0"/>
              <a:t>alaysia </a:t>
            </a:r>
          </a:p>
        </p:txBody>
      </p:sp>
      <p:grpSp>
        <p:nvGrpSpPr>
          <p:cNvPr id="130" name="Google Shape;130;p21"/>
          <p:cNvGrpSpPr/>
          <p:nvPr/>
        </p:nvGrpSpPr>
        <p:grpSpPr>
          <a:xfrm>
            <a:off x="4390697" y="2429700"/>
            <a:ext cx="4622078" cy="824550"/>
            <a:chOff x="4605522" y="2252325"/>
            <a:chExt cx="4622078" cy="824550"/>
          </a:xfrm>
        </p:grpSpPr>
        <p:sp>
          <p:nvSpPr>
            <p:cNvPr id="131" name="Google Shape;131;p21"/>
            <p:cNvSpPr txBox="1"/>
            <p:nvPr/>
          </p:nvSpPr>
          <p:spPr>
            <a:xfrm>
              <a:off x="5715800" y="2283750"/>
              <a:ext cx="3511800" cy="76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b="1" dirty="0"/>
                <a:t>Sani Muhammad – technical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Department of English </a:t>
              </a:r>
              <a:endParaRPr sz="1400" b="0" i="0" u="none" strike="noStrike" cap="none" dirty="0">
                <a:solidFill>
                  <a:srgbClr val="000000"/>
                </a:solidFill>
                <a:latin typeface="Arial"/>
                <a:ea typeface="Arial"/>
                <a:cs typeface="Arial"/>
                <a:sym typeface="Arial"/>
              </a:endParaRPr>
            </a:p>
            <a:p>
              <a:pPr lvl="0">
                <a:buSzPts val="1400"/>
              </a:pPr>
              <a:r>
                <a:rPr lang="en-GB" dirty="0">
                  <a:solidFill>
                    <a:srgbClr val="C00000"/>
                  </a:solidFill>
                </a:rPr>
                <a:t>U</a:t>
              </a:r>
              <a:r>
                <a:rPr lang="en-GB" dirty="0"/>
                <a:t>niversiti </a:t>
              </a:r>
              <a:r>
                <a:rPr lang="en-GB" dirty="0">
                  <a:solidFill>
                    <a:srgbClr val="C00000"/>
                  </a:solidFill>
                </a:rPr>
                <a:t>P</a:t>
              </a:r>
              <a:r>
                <a:rPr lang="en-GB" dirty="0"/>
                <a:t>utra </a:t>
              </a:r>
              <a:r>
                <a:rPr lang="en-GB" dirty="0">
                  <a:solidFill>
                    <a:srgbClr val="C00000"/>
                  </a:solidFill>
                </a:rPr>
                <a:t>M</a:t>
              </a:r>
              <a:r>
                <a:rPr lang="en-GB" dirty="0"/>
                <a:t>alaysia </a:t>
              </a:r>
            </a:p>
          </p:txBody>
        </p:sp>
        <p:pic>
          <p:nvPicPr>
            <p:cNvPr id="132" name="Google Shape;132;p21"/>
            <p:cNvPicPr preferRelativeResize="0"/>
            <p:nvPr/>
          </p:nvPicPr>
          <p:blipFill>
            <a:blip r:embed="rId6"/>
            <a:srcRect/>
            <a:stretch/>
          </p:blipFill>
          <p:spPr>
            <a:xfrm>
              <a:off x="4605522" y="2252325"/>
              <a:ext cx="928817" cy="824550"/>
            </a:xfrm>
            <a:prstGeom prst="rect">
              <a:avLst/>
            </a:prstGeom>
            <a:noFill/>
            <a:ln>
              <a:noFill/>
            </a:ln>
          </p:spPr>
        </p:pic>
      </p:grpSp>
      <p:pic>
        <p:nvPicPr>
          <p:cNvPr id="133" name="Google Shape;133;p21"/>
          <p:cNvPicPr preferRelativeResize="0"/>
          <p:nvPr/>
        </p:nvPicPr>
        <p:blipFill>
          <a:blip r:embed="rId7"/>
          <a:srcRect/>
          <a:stretch/>
        </p:blipFill>
        <p:spPr>
          <a:xfrm>
            <a:off x="4390697" y="1183775"/>
            <a:ext cx="928817" cy="920922"/>
          </a:xfrm>
          <a:prstGeom prst="rect">
            <a:avLst/>
          </a:prstGeom>
          <a:noFill/>
          <a:ln>
            <a:noFill/>
          </a:ln>
        </p:spPr>
      </p:pic>
      <p:pic>
        <p:nvPicPr>
          <p:cNvPr id="3" name="Picture 2">
            <a:extLst>
              <a:ext uri="{FF2B5EF4-FFF2-40B4-BE49-F238E27FC236}">
                <a16:creationId xmlns:a16="http://schemas.microsoft.com/office/drawing/2014/main" id="{1A6367FA-F46B-0B4E-AB86-5CFE93A3CC3C}"/>
              </a:ext>
            </a:extLst>
          </p:cNvPr>
          <p:cNvPicPr>
            <a:picLocks noChangeAspect="1"/>
          </p:cNvPicPr>
          <p:nvPr/>
        </p:nvPicPr>
        <p:blipFill>
          <a:blip r:embed="rId8"/>
          <a:stretch>
            <a:fillRect/>
          </a:stretch>
        </p:blipFill>
        <p:spPr>
          <a:xfrm>
            <a:off x="3894841" y="3460531"/>
            <a:ext cx="2225900" cy="1552796"/>
          </a:xfrm>
          <a:prstGeom prst="rect">
            <a:avLst/>
          </a:prstGeom>
        </p:spPr>
      </p:pic>
      <p:pic>
        <p:nvPicPr>
          <p:cNvPr id="5" name="Picture 4">
            <a:extLst>
              <a:ext uri="{FF2B5EF4-FFF2-40B4-BE49-F238E27FC236}">
                <a16:creationId xmlns:a16="http://schemas.microsoft.com/office/drawing/2014/main" id="{75443CF3-4A73-5848-A768-FDC300740912}"/>
              </a:ext>
            </a:extLst>
          </p:cNvPr>
          <p:cNvPicPr>
            <a:picLocks noChangeAspect="1"/>
          </p:cNvPicPr>
          <p:nvPr/>
        </p:nvPicPr>
        <p:blipFill>
          <a:blip r:embed="rId9"/>
          <a:stretch>
            <a:fillRect/>
          </a:stretch>
        </p:blipFill>
        <p:spPr>
          <a:xfrm>
            <a:off x="6120741" y="3758725"/>
            <a:ext cx="2892034" cy="1160116"/>
          </a:xfrm>
          <a:prstGeom prst="rect">
            <a:avLst/>
          </a:prstGeom>
        </p:spPr>
      </p:pic>
    </p:spTree>
    <p:extLst>
      <p:ext uri="{BB962C8B-B14F-4D97-AF65-F5344CB8AC3E}">
        <p14:creationId xmlns:p14="http://schemas.microsoft.com/office/powerpoint/2010/main" val="1354887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38D89DFE-AC46-BD4C-85AC-F6A97C3CD1F7}"/>
              </a:ext>
            </a:extLst>
          </p:cNvPr>
          <p:cNvGraphicFramePr>
            <a:graphicFrameLocks noGrp="1"/>
          </p:cNvGraphicFramePr>
          <p:nvPr>
            <p:extLst>
              <p:ext uri="{D42A27DB-BD31-4B8C-83A1-F6EECF244321}">
                <p14:modId xmlns:p14="http://schemas.microsoft.com/office/powerpoint/2010/main" val="209079448"/>
              </p:ext>
            </p:extLst>
          </p:nvPr>
        </p:nvGraphicFramePr>
        <p:xfrm>
          <a:off x="311700" y="822362"/>
          <a:ext cx="8520600" cy="4101352"/>
        </p:xfrm>
        <a:graphic>
          <a:graphicData uri="http://schemas.openxmlformats.org/drawingml/2006/table">
            <a:tbl>
              <a:tblPr firstRow="1" bandRow="1">
                <a:tableStyleId>{9D7B26C5-4107-4FEC-AEDC-1716B250A1EF}</a:tableStyleId>
              </a:tblPr>
              <a:tblGrid>
                <a:gridCol w="1195826">
                  <a:extLst>
                    <a:ext uri="{9D8B030D-6E8A-4147-A177-3AD203B41FA5}">
                      <a16:colId xmlns:a16="http://schemas.microsoft.com/office/drawing/2014/main" val="3107366515"/>
                    </a:ext>
                  </a:extLst>
                </a:gridCol>
                <a:gridCol w="1223319">
                  <a:extLst>
                    <a:ext uri="{9D8B030D-6E8A-4147-A177-3AD203B41FA5}">
                      <a16:colId xmlns:a16="http://schemas.microsoft.com/office/drawing/2014/main" val="1853764614"/>
                    </a:ext>
                  </a:extLst>
                </a:gridCol>
                <a:gridCol w="6101455">
                  <a:extLst>
                    <a:ext uri="{9D8B030D-6E8A-4147-A177-3AD203B41FA5}">
                      <a16:colId xmlns:a16="http://schemas.microsoft.com/office/drawing/2014/main" val="3391708136"/>
                    </a:ext>
                  </a:extLst>
                </a:gridCol>
              </a:tblGrid>
              <a:tr h="523289">
                <a:tc>
                  <a:txBody>
                    <a:bodyPr/>
                    <a:lstStyle/>
                    <a:p>
                      <a:r>
                        <a:rPr lang="en-GB" sz="1500" dirty="0"/>
                        <a:t>2) Writing </a:t>
                      </a:r>
                    </a:p>
                  </a:txBody>
                  <a:tcPr/>
                </a:tc>
                <a:tc>
                  <a:txBody>
                    <a:bodyPr/>
                    <a:lstStyle/>
                    <a:p>
                      <a:r>
                        <a:rPr lang="en-GB" sz="1500" dirty="0"/>
                        <a:t>Steps </a:t>
                      </a:r>
                    </a:p>
                  </a:txBody>
                  <a:tcPr/>
                </a:tc>
                <a:tc>
                  <a:txBody>
                    <a:bodyPr/>
                    <a:lstStyle/>
                    <a:p>
                      <a:r>
                        <a:rPr lang="en-GB" sz="1500" dirty="0"/>
                        <a:t>Discussion &amp; Content</a:t>
                      </a:r>
                    </a:p>
                  </a:txBody>
                  <a:tcPr/>
                </a:tc>
                <a:extLst>
                  <a:ext uri="{0D108BD9-81ED-4DB2-BD59-A6C34878D82A}">
                    <a16:rowId xmlns:a16="http://schemas.microsoft.com/office/drawing/2014/main" val="3653361960"/>
                  </a:ext>
                </a:extLst>
              </a:tr>
              <a:tr h="732629">
                <a:tc>
                  <a:txBody>
                    <a:bodyPr/>
                    <a:lstStyle/>
                    <a:p>
                      <a:endParaRPr lang="en-GB" sz="1500"/>
                    </a:p>
                  </a:txBody>
                  <a:tcPr/>
                </a:tc>
                <a:tc>
                  <a:txBody>
                    <a:bodyPr/>
                    <a:lstStyle/>
                    <a:p>
                      <a:r>
                        <a:rPr lang="en-GB" sz="1500" dirty="0"/>
                        <a:t>Figures </a:t>
                      </a:r>
                    </a:p>
                  </a:txBody>
                  <a:tcPr/>
                </a:tc>
                <a:tc>
                  <a:txBody>
                    <a:bodyPr/>
                    <a:lstStyle/>
                    <a:p>
                      <a:br>
                        <a:rPr lang="en-MY" sz="1500" dirty="0"/>
                      </a:br>
                      <a:r>
                        <a:rPr lang="en-MY" sz="1500" b="0" i="0" u="none" strike="noStrike" cap="none" dirty="0">
                          <a:solidFill>
                            <a:schemeClr val="tx1"/>
                          </a:solidFill>
                          <a:effectLst/>
                          <a:latin typeface="+mn-lt"/>
                          <a:ea typeface="+mn-ea"/>
                          <a:cs typeface="+mn-cs"/>
                          <a:sym typeface="Arial"/>
                        </a:rPr>
                        <a:t>List key points for figure, determine order, rationale for order and confer with colleagues. </a:t>
                      </a:r>
                      <a:endParaRPr lang="en-GB" sz="1500" dirty="0"/>
                    </a:p>
                  </a:txBody>
                  <a:tcPr/>
                </a:tc>
                <a:extLst>
                  <a:ext uri="{0D108BD9-81ED-4DB2-BD59-A6C34878D82A}">
                    <a16:rowId xmlns:a16="http://schemas.microsoft.com/office/drawing/2014/main" val="1605320951"/>
                  </a:ext>
                </a:extLst>
              </a:tr>
              <a:tr h="1109183">
                <a:tc>
                  <a:txBody>
                    <a:bodyPr/>
                    <a:lstStyle/>
                    <a:p>
                      <a:endParaRPr lang="en-GB" sz="1500"/>
                    </a:p>
                  </a:txBody>
                  <a:tcPr/>
                </a:tc>
                <a:tc>
                  <a:txBody>
                    <a:bodyPr/>
                    <a:lstStyle/>
                    <a:p>
                      <a:r>
                        <a:rPr lang="en-GB" sz="1500" dirty="0"/>
                        <a:t>Outlines</a:t>
                      </a:r>
                    </a:p>
                  </a:txBody>
                  <a:tcPr/>
                </a:tc>
                <a:tc>
                  <a:txBody>
                    <a:bodyPr/>
                    <a:lstStyle/>
                    <a:p>
                      <a:r>
                        <a:rPr lang="en-MY" sz="1500" b="0" i="0" u="none" strike="noStrike" cap="none" dirty="0">
                          <a:solidFill>
                            <a:schemeClr val="tx1"/>
                          </a:solidFill>
                          <a:effectLst/>
                          <a:latin typeface="+mn-lt"/>
                          <a:ea typeface="+mn-ea"/>
                          <a:cs typeface="+mn-cs"/>
                          <a:sym typeface="Arial"/>
                        </a:rPr>
                        <a:t>Choose a title, list sections, theme sentences, and figures. Remember to describe in this order.</a:t>
                      </a:r>
                      <a:r>
                        <a:rPr lang="en-MY" sz="1500" b="0" i="1" u="none" strike="noStrike" cap="none" dirty="0">
                          <a:solidFill>
                            <a:schemeClr val="tx1"/>
                          </a:solidFill>
                          <a:effectLst/>
                          <a:latin typeface="+mn-lt"/>
                          <a:ea typeface="+mn-ea"/>
                          <a:cs typeface="+mn-cs"/>
                          <a:sym typeface="Arial"/>
                        </a:rPr>
                        <a:t> “Why you did it, How you did it, and What you learned”</a:t>
                      </a:r>
                      <a:r>
                        <a:rPr lang="en-MY" sz="1500" b="0" i="0" u="none" strike="noStrike" cap="none" dirty="0">
                          <a:solidFill>
                            <a:schemeClr val="tx1"/>
                          </a:solidFill>
                          <a:effectLst/>
                          <a:latin typeface="+mn-lt"/>
                          <a:ea typeface="+mn-ea"/>
                          <a:cs typeface="+mn-cs"/>
                          <a:sym typeface="Arial"/>
                        </a:rPr>
                        <a:t>. Don’t write the section, until the outline is OK by the PI or project leader.</a:t>
                      </a:r>
                      <a:endParaRPr lang="en-GB" sz="1500" dirty="0"/>
                    </a:p>
                  </a:txBody>
                  <a:tcPr/>
                </a:tc>
                <a:extLst>
                  <a:ext uri="{0D108BD9-81ED-4DB2-BD59-A6C34878D82A}">
                    <a16:rowId xmlns:a16="http://schemas.microsoft.com/office/drawing/2014/main" val="2850486388"/>
                  </a:ext>
                </a:extLst>
              </a:tr>
              <a:tr h="1109183">
                <a:tc>
                  <a:txBody>
                    <a:bodyPr/>
                    <a:lstStyle/>
                    <a:p>
                      <a:endParaRPr lang="en-GB" sz="1500"/>
                    </a:p>
                  </a:txBody>
                  <a:tcPr/>
                </a:tc>
                <a:tc>
                  <a:txBody>
                    <a:bodyPr/>
                    <a:lstStyle/>
                    <a:p>
                      <a:r>
                        <a:rPr lang="en-GB" sz="1500" dirty="0"/>
                        <a:t>Meeting with PI</a:t>
                      </a:r>
                    </a:p>
                  </a:txBody>
                  <a:tcPr/>
                </a:tc>
                <a:tc>
                  <a:txBody>
                    <a:bodyPr/>
                    <a:lstStyle/>
                    <a:p>
                      <a:pPr rtl="0"/>
                      <a:r>
                        <a:rPr lang="en-MY" sz="1500" b="0" i="1" u="sng" strike="noStrike" cap="none" dirty="0">
                          <a:solidFill>
                            <a:schemeClr val="tx1"/>
                          </a:solidFill>
                          <a:effectLst/>
                          <a:latin typeface="+mn-lt"/>
                          <a:ea typeface="+mn-ea"/>
                          <a:cs typeface="+mn-cs"/>
                          <a:sym typeface="Arial"/>
                        </a:rPr>
                        <a:t>Technical issues:</a:t>
                      </a:r>
                      <a:endParaRPr lang="en-MY" sz="1500" b="0" i="0" u="none" strike="noStrike" cap="none" dirty="0">
                        <a:solidFill>
                          <a:schemeClr val="tx1"/>
                        </a:solidFill>
                        <a:effectLst/>
                        <a:latin typeface="+mn-lt"/>
                        <a:ea typeface="+mn-ea"/>
                        <a:cs typeface="+mn-cs"/>
                        <a:sym typeface="Arial"/>
                      </a:endParaRPr>
                    </a:p>
                    <a:p>
                      <a:pPr rtl="0"/>
                      <a:r>
                        <a:rPr lang="en-MY" sz="1500" b="0" i="0" u="none" strike="noStrike" cap="none" dirty="0">
                          <a:solidFill>
                            <a:schemeClr val="tx1"/>
                          </a:solidFill>
                          <a:effectLst/>
                          <a:latin typeface="+mn-lt"/>
                          <a:ea typeface="+mn-ea"/>
                          <a:cs typeface="+mn-cs"/>
                          <a:sym typeface="Arial"/>
                        </a:rPr>
                        <a:t>I) Figures, II) Content, III) Order, IV) Story, V) Spin</a:t>
                      </a:r>
                    </a:p>
                    <a:p>
                      <a:pPr rtl="0"/>
                      <a:br>
                        <a:rPr lang="en-MY" sz="1500" b="0" i="0" u="none" strike="noStrike" cap="none" dirty="0">
                          <a:solidFill>
                            <a:schemeClr val="tx1"/>
                          </a:solidFill>
                          <a:effectLst/>
                          <a:latin typeface="+mn-lt"/>
                          <a:ea typeface="+mn-ea"/>
                          <a:cs typeface="+mn-cs"/>
                          <a:sym typeface="Arial"/>
                        </a:rPr>
                      </a:br>
                      <a:r>
                        <a:rPr lang="en-MY" sz="1500" b="0" i="1" u="sng" strike="noStrike" cap="none" dirty="0">
                          <a:solidFill>
                            <a:schemeClr val="tx1"/>
                          </a:solidFill>
                          <a:effectLst/>
                          <a:latin typeface="+mn-lt"/>
                          <a:ea typeface="+mn-ea"/>
                          <a:cs typeface="+mn-cs"/>
                          <a:sym typeface="Arial"/>
                        </a:rPr>
                        <a:t>Management issues:</a:t>
                      </a:r>
                      <a:endParaRPr lang="en-MY" sz="1500" b="0" i="0" u="none" strike="noStrike" cap="none" dirty="0">
                        <a:solidFill>
                          <a:schemeClr val="tx1"/>
                        </a:solidFill>
                        <a:effectLst/>
                        <a:latin typeface="+mn-lt"/>
                        <a:ea typeface="+mn-ea"/>
                        <a:cs typeface="+mn-cs"/>
                        <a:sym typeface="Arial"/>
                      </a:endParaRPr>
                    </a:p>
                    <a:p>
                      <a:pPr rtl="0"/>
                      <a:r>
                        <a:rPr lang="en-MY" sz="1500" b="0" i="0" u="none" strike="noStrike" cap="none" dirty="0">
                          <a:solidFill>
                            <a:schemeClr val="tx1"/>
                          </a:solidFill>
                          <a:effectLst/>
                          <a:latin typeface="+mn-lt"/>
                          <a:ea typeface="+mn-ea"/>
                          <a:cs typeface="+mn-cs"/>
                          <a:sym typeface="Arial"/>
                        </a:rPr>
                        <a:t>I) Journal, II) Date of the final draft, III) Agreement on responses and submission dates, and IV) Authorship- List authors’ contribution and agree on order. </a:t>
                      </a:r>
                    </a:p>
                  </a:txBody>
                  <a:tcPr/>
                </a:tc>
                <a:extLst>
                  <a:ext uri="{0D108BD9-81ED-4DB2-BD59-A6C34878D82A}">
                    <a16:rowId xmlns:a16="http://schemas.microsoft.com/office/drawing/2014/main" val="3524084289"/>
                  </a:ext>
                </a:extLst>
              </a:tr>
            </a:tbl>
          </a:graphicData>
        </a:graphic>
      </p:graphicFrame>
      <p:sp>
        <p:nvSpPr>
          <p:cNvPr id="7" name="Google Shape;77;p16">
            <a:extLst>
              <a:ext uri="{FF2B5EF4-FFF2-40B4-BE49-F238E27FC236}">
                <a16:creationId xmlns:a16="http://schemas.microsoft.com/office/drawing/2014/main" id="{A8EC54CD-DB01-E74F-81EC-4264E3D98562}"/>
              </a:ext>
            </a:extLst>
          </p:cNvPr>
          <p:cNvSpPr txBox="1">
            <a:spLocks noGrp="1"/>
          </p:cNvSpPr>
          <p:nvPr>
            <p:ph type="title"/>
          </p:nvPr>
        </p:nvSpPr>
        <p:spPr>
          <a:xfrm>
            <a:off x="311700" y="219786"/>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The writing guide… </a:t>
            </a:r>
            <a:endParaRPr dirty="0"/>
          </a:p>
        </p:txBody>
      </p:sp>
    </p:spTree>
    <p:extLst>
      <p:ext uri="{BB962C8B-B14F-4D97-AF65-F5344CB8AC3E}">
        <p14:creationId xmlns:p14="http://schemas.microsoft.com/office/powerpoint/2010/main" val="8149257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72"/>
        <p:cNvGrpSpPr/>
        <p:nvPr/>
      </p:nvGrpSpPr>
      <p:grpSpPr>
        <a:xfrm>
          <a:off x="0" y="0"/>
          <a:ext cx="0" cy="0"/>
          <a:chOff x="0" y="0"/>
          <a:chExt cx="0" cy="0"/>
        </a:xfrm>
      </p:grpSpPr>
      <p:pic>
        <p:nvPicPr>
          <p:cNvPr id="1273" name="Google Shape;1273;p175"/>
          <p:cNvPicPr preferRelativeResize="0"/>
          <p:nvPr/>
        </p:nvPicPr>
        <p:blipFill>
          <a:blip r:embed="rId3">
            <a:alphaModFix/>
          </a:blip>
          <a:stretch>
            <a:fillRect/>
          </a:stretch>
        </p:blipFill>
        <p:spPr>
          <a:xfrm>
            <a:off x="532000" y="304800"/>
            <a:ext cx="8612000" cy="4838701"/>
          </a:xfrm>
          <a:prstGeom prst="rect">
            <a:avLst/>
          </a:prstGeom>
          <a:noFill/>
          <a:ln>
            <a:noFill/>
          </a:ln>
        </p:spPr>
      </p:pic>
      <p:sp>
        <p:nvSpPr>
          <p:cNvPr id="1274" name="Google Shape;1274;p175"/>
          <p:cNvSpPr txBox="1">
            <a:spLocks noGrp="1"/>
          </p:cNvSpPr>
          <p:nvPr>
            <p:ph type="title" idx="4294967295"/>
          </p:nvPr>
        </p:nvSpPr>
        <p:spPr>
          <a:xfrm>
            <a:off x="461250" y="244450"/>
            <a:ext cx="3209100" cy="980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600">
                <a:solidFill>
                  <a:srgbClr val="000000"/>
                </a:solidFill>
                <a:latin typeface="Zilla Slab"/>
                <a:ea typeface="Zilla Slab"/>
                <a:cs typeface="Zilla Slab"/>
                <a:sym typeface="Zilla Slab"/>
              </a:rPr>
              <a:t>Questions?</a:t>
            </a:r>
            <a:endParaRPr sz="4600">
              <a:latin typeface="Zilla Slab"/>
              <a:ea typeface="Zilla Slab"/>
              <a:cs typeface="Zilla Slab"/>
              <a:sym typeface="Zilla Slab"/>
            </a:endParaRPr>
          </a:p>
        </p:txBody>
      </p:sp>
    </p:spTree>
    <p:extLst>
      <p:ext uri="{BB962C8B-B14F-4D97-AF65-F5344CB8AC3E}">
        <p14:creationId xmlns:p14="http://schemas.microsoft.com/office/powerpoint/2010/main" val="984450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38D89DFE-AC46-BD4C-85AC-F6A97C3CD1F7}"/>
              </a:ext>
            </a:extLst>
          </p:cNvPr>
          <p:cNvGraphicFramePr>
            <a:graphicFrameLocks noGrp="1"/>
          </p:cNvGraphicFramePr>
          <p:nvPr>
            <p:extLst>
              <p:ext uri="{D42A27DB-BD31-4B8C-83A1-F6EECF244321}">
                <p14:modId xmlns:p14="http://schemas.microsoft.com/office/powerpoint/2010/main" val="250946992"/>
              </p:ext>
            </p:extLst>
          </p:nvPr>
        </p:nvGraphicFramePr>
        <p:xfrm>
          <a:off x="311700" y="822362"/>
          <a:ext cx="8520600" cy="3906569"/>
        </p:xfrm>
        <a:graphic>
          <a:graphicData uri="http://schemas.openxmlformats.org/drawingml/2006/table">
            <a:tbl>
              <a:tblPr firstRow="1" bandRow="1">
                <a:tableStyleId>{9D7B26C5-4107-4FEC-AEDC-1716B250A1EF}</a:tableStyleId>
              </a:tblPr>
              <a:tblGrid>
                <a:gridCol w="1195826">
                  <a:extLst>
                    <a:ext uri="{9D8B030D-6E8A-4147-A177-3AD203B41FA5}">
                      <a16:colId xmlns:a16="http://schemas.microsoft.com/office/drawing/2014/main" val="3107366515"/>
                    </a:ext>
                  </a:extLst>
                </a:gridCol>
                <a:gridCol w="1223319">
                  <a:extLst>
                    <a:ext uri="{9D8B030D-6E8A-4147-A177-3AD203B41FA5}">
                      <a16:colId xmlns:a16="http://schemas.microsoft.com/office/drawing/2014/main" val="1853764614"/>
                    </a:ext>
                  </a:extLst>
                </a:gridCol>
                <a:gridCol w="6101455">
                  <a:extLst>
                    <a:ext uri="{9D8B030D-6E8A-4147-A177-3AD203B41FA5}">
                      <a16:colId xmlns:a16="http://schemas.microsoft.com/office/drawing/2014/main" val="3391708136"/>
                    </a:ext>
                  </a:extLst>
                </a:gridCol>
              </a:tblGrid>
              <a:tr h="523289">
                <a:tc>
                  <a:txBody>
                    <a:bodyPr/>
                    <a:lstStyle/>
                    <a:p>
                      <a:r>
                        <a:rPr lang="en-GB" sz="1500" dirty="0"/>
                        <a:t>2) Writing </a:t>
                      </a:r>
                    </a:p>
                  </a:txBody>
                  <a:tcPr/>
                </a:tc>
                <a:tc>
                  <a:txBody>
                    <a:bodyPr/>
                    <a:lstStyle/>
                    <a:p>
                      <a:r>
                        <a:rPr lang="en-GB" sz="1500" dirty="0"/>
                        <a:t>Steps </a:t>
                      </a:r>
                    </a:p>
                  </a:txBody>
                  <a:tcPr/>
                </a:tc>
                <a:tc>
                  <a:txBody>
                    <a:bodyPr/>
                    <a:lstStyle/>
                    <a:p>
                      <a:r>
                        <a:rPr lang="en-GB" sz="1500" dirty="0"/>
                        <a:t>Discussion &amp; Content</a:t>
                      </a:r>
                    </a:p>
                  </a:txBody>
                  <a:tcPr/>
                </a:tc>
                <a:extLst>
                  <a:ext uri="{0D108BD9-81ED-4DB2-BD59-A6C34878D82A}">
                    <a16:rowId xmlns:a16="http://schemas.microsoft.com/office/drawing/2014/main" val="3653361960"/>
                  </a:ext>
                </a:extLst>
              </a:tr>
              <a:tr h="732629">
                <a:tc>
                  <a:txBody>
                    <a:bodyPr/>
                    <a:lstStyle/>
                    <a:p>
                      <a:endParaRPr lang="en-GB" sz="1500"/>
                    </a:p>
                  </a:txBody>
                  <a:tcPr/>
                </a:tc>
                <a:tc>
                  <a:txBody>
                    <a:bodyPr/>
                    <a:lstStyle/>
                    <a:p>
                      <a:r>
                        <a:rPr lang="en-GB" sz="1500" dirty="0"/>
                        <a:t>Writing</a:t>
                      </a:r>
                    </a:p>
                  </a:txBody>
                  <a:tcPr/>
                </a:tc>
                <a:tc>
                  <a:txBody>
                    <a:bodyPr/>
                    <a:lstStyle/>
                    <a:p>
                      <a:pPr rtl="0"/>
                      <a:r>
                        <a:rPr lang="en-MY" sz="1500" b="0" i="0" u="none" strike="noStrike" cap="none" dirty="0">
                          <a:solidFill>
                            <a:schemeClr val="tx1"/>
                          </a:solidFill>
                          <a:effectLst/>
                          <a:latin typeface="+mn-lt"/>
                          <a:ea typeface="+mn-ea"/>
                          <a:cs typeface="+mn-cs"/>
                          <a:sym typeface="Arial"/>
                        </a:rPr>
                        <a:t>Take control, Conform to journal’s requirements, Write in this order: </a:t>
                      </a:r>
                    </a:p>
                    <a:p>
                      <a:pPr rtl="0"/>
                      <a:endParaRPr lang="en-MY" sz="1500" b="0" i="0" u="none" strike="noStrike" cap="none" dirty="0">
                        <a:solidFill>
                          <a:schemeClr val="tx1"/>
                        </a:solidFill>
                        <a:effectLst/>
                        <a:latin typeface="+mn-lt"/>
                        <a:ea typeface="+mn-ea"/>
                        <a:cs typeface="+mn-cs"/>
                        <a:sym typeface="Arial"/>
                      </a:endParaRPr>
                    </a:p>
                    <a:p>
                      <a:pPr rtl="0"/>
                      <a:r>
                        <a:rPr lang="en-MY" sz="1500" b="0" i="0" u="none" strike="noStrike" cap="none" dirty="0">
                          <a:solidFill>
                            <a:schemeClr val="tx1"/>
                          </a:solidFill>
                          <a:effectLst/>
                          <a:latin typeface="+mn-lt"/>
                          <a:ea typeface="+mn-ea"/>
                          <a:cs typeface="+mn-cs"/>
                          <a:sym typeface="Arial"/>
                        </a:rPr>
                        <a:t>I) Results, II) Methods, III) Discussion, IV) Introduction, V) Abstract.</a:t>
                      </a:r>
                    </a:p>
                    <a:p>
                      <a:pPr rtl="0"/>
                      <a:endParaRPr lang="en-MY" sz="1500" b="0" i="0" u="none" strike="noStrike" cap="none" dirty="0">
                        <a:solidFill>
                          <a:schemeClr val="tx1"/>
                        </a:solidFill>
                        <a:effectLst/>
                        <a:latin typeface="+mn-lt"/>
                        <a:ea typeface="+mn-ea"/>
                        <a:cs typeface="+mn-cs"/>
                        <a:sym typeface="Arial"/>
                      </a:endParaRPr>
                    </a:p>
                    <a:p>
                      <a:pPr rtl="0"/>
                      <a:r>
                        <a:rPr lang="en-MY" sz="1500" b="0" i="0" u="none" strike="noStrike" cap="none" dirty="0">
                          <a:solidFill>
                            <a:schemeClr val="tx1"/>
                          </a:solidFill>
                          <a:effectLst/>
                          <a:latin typeface="+mn-lt"/>
                          <a:ea typeface="+mn-ea"/>
                          <a:cs typeface="+mn-cs"/>
                          <a:sym typeface="Arial"/>
                        </a:rPr>
                        <a:t>Reduce writing delays by remembering not to write the perfect sentence the very first time. First put down all you wanted to say and then tighten text. Get acceptance of other authors on the authorship order and their critique. Get it read by a few lab mates. </a:t>
                      </a:r>
                      <a:endParaRPr lang="en-GB" sz="1500" dirty="0"/>
                    </a:p>
                  </a:txBody>
                  <a:tcPr/>
                </a:tc>
                <a:extLst>
                  <a:ext uri="{0D108BD9-81ED-4DB2-BD59-A6C34878D82A}">
                    <a16:rowId xmlns:a16="http://schemas.microsoft.com/office/drawing/2014/main" val="1605320951"/>
                  </a:ext>
                </a:extLst>
              </a:tr>
              <a:tr h="1109183">
                <a:tc>
                  <a:txBody>
                    <a:bodyPr/>
                    <a:lstStyle/>
                    <a:p>
                      <a:endParaRPr lang="en-GB" sz="1500"/>
                    </a:p>
                  </a:txBody>
                  <a:tcPr/>
                </a:tc>
                <a:tc>
                  <a:txBody>
                    <a:bodyPr/>
                    <a:lstStyle/>
                    <a:p>
                      <a:r>
                        <a:rPr lang="en-GB" sz="1500" dirty="0"/>
                        <a:t>Submit to PI</a:t>
                      </a:r>
                    </a:p>
                  </a:txBody>
                  <a:tcPr/>
                </a:tc>
                <a:tc>
                  <a:txBody>
                    <a:bodyPr/>
                    <a:lstStyle/>
                    <a:p>
                      <a:pPr rtl="0"/>
                      <a:r>
                        <a:rPr lang="en-MY" sz="1500" b="0" i="0" u="none" strike="noStrike" cap="none" dirty="0">
                          <a:solidFill>
                            <a:schemeClr val="tx1"/>
                          </a:solidFill>
                          <a:effectLst/>
                          <a:latin typeface="+mn-lt"/>
                          <a:ea typeface="+mn-ea"/>
                          <a:cs typeface="+mn-cs"/>
                          <a:sym typeface="Arial"/>
                        </a:rPr>
                        <a:t>Should be in the final stages (references, number of words, and figures). </a:t>
                      </a:r>
                    </a:p>
                    <a:p>
                      <a:pPr rtl="0"/>
                      <a:endParaRPr lang="en-MY" sz="1500" b="0" i="0" u="none" strike="noStrike" cap="none" dirty="0">
                        <a:solidFill>
                          <a:schemeClr val="tx1"/>
                        </a:solidFill>
                        <a:effectLst/>
                        <a:latin typeface="+mn-lt"/>
                        <a:ea typeface="+mn-ea"/>
                        <a:cs typeface="+mn-cs"/>
                        <a:sym typeface="Arial"/>
                      </a:endParaRPr>
                    </a:p>
                    <a:p>
                      <a:pPr rtl="0"/>
                      <a:r>
                        <a:rPr lang="en-MY" sz="1500" b="0" i="0" u="none" strike="noStrike" cap="none" dirty="0">
                          <a:solidFill>
                            <a:schemeClr val="tx1"/>
                          </a:solidFill>
                          <a:effectLst/>
                          <a:latin typeface="+mn-lt"/>
                          <a:ea typeface="+mn-ea"/>
                          <a:cs typeface="+mn-cs"/>
                          <a:sym typeface="Arial"/>
                        </a:rPr>
                        <a:t>While waiting to hear from PI, learn on-line submission requirements, assemble a list of potential reviewers, and draft a cover letter. Print check figures and get them ready for online submission. </a:t>
                      </a:r>
                    </a:p>
                  </a:txBody>
                  <a:tcPr/>
                </a:tc>
                <a:extLst>
                  <a:ext uri="{0D108BD9-81ED-4DB2-BD59-A6C34878D82A}">
                    <a16:rowId xmlns:a16="http://schemas.microsoft.com/office/drawing/2014/main" val="3524084289"/>
                  </a:ext>
                </a:extLst>
              </a:tr>
            </a:tbl>
          </a:graphicData>
        </a:graphic>
      </p:graphicFrame>
      <p:sp>
        <p:nvSpPr>
          <p:cNvPr id="7" name="Google Shape;77;p16">
            <a:extLst>
              <a:ext uri="{FF2B5EF4-FFF2-40B4-BE49-F238E27FC236}">
                <a16:creationId xmlns:a16="http://schemas.microsoft.com/office/drawing/2014/main" id="{A8EC54CD-DB01-E74F-81EC-4264E3D98562}"/>
              </a:ext>
            </a:extLst>
          </p:cNvPr>
          <p:cNvSpPr txBox="1">
            <a:spLocks noGrp="1"/>
          </p:cNvSpPr>
          <p:nvPr>
            <p:ph type="title"/>
          </p:nvPr>
        </p:nvSpPr>
        <p:spPr>
          <a:xfrm>
            <a:off x="311700" y="219786"/>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The writing guide… </a:t>
            </a:r>
            <a:endParaRPr dirty="0"/>
          </a:p>
        </p:txBody>
      </p:sp>
    </p:spTree>
    <p:extLst>
      <p:ext uri="{BB962C8B-B14F-4D97-AF65-F5344CB8AC3E}">
        <p14:creationId xmlns:p14="http://schemas.microsoft.com/office/powerpoint/2010/main" val="3270922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38D89DFE-AC46-BD4C-85AC-F6A97C3CD1F7}"/>
              </a:ext>
            </a:extLst>
          </p:cNvPr>
          <p:cNvGraphicFramePr>
            <a:graphicFrameLocks noGrp="1"/>
          </p:cNvGraphicFramePr>
          <p:nvPr>
            <p:extLst>
              <p:ext uri="{D42A27DB-BD31-4B8C-83A1-F6EECF244321}">
                <p14:modId xmlns:p14="http://schemas.microsoft.com/office/powerpoint/2010/main" val="3795201455"/>
              </p:ext>
            </p:extLst>
          </p:nvPr>
        </p:nvGraphicFramePr>
        <p:xfrm>
          <a:off x="311700" y="730702"/>
          <a:ext cx="8733446" cy="3438468"/>
        </p:xfrm>
        <a:graphic>
          <a:graphicData uri="http://schemas.openxmlformats.org/drawingml/2006/table">
            <a:tbl>
              <a:tblPr firstRow="1" bandRow="1">
                <a:tableStyleId>{9D7B26C5-4107-4FEC-AEDC-1716B250A1EF}</a:tableStyleId>
              </a:tblPr>
              <a:tblGrid>
                <a:gridCol w="2061614">
                  <a:extLst>
                    <a:ext uri="{9D8B030D-6E8A-4147-A177-3AD203B41FA5}">
                      <a16:colId xmlns:a16="http://schemas.microsoft.com/office/drawing/2014/main" val="3107366515"/>
                    </a:ext>
                  </a:extLst>
                </a:gridCol>
                <a:gridCol w="911912">
                  <a:extLst>
                    <a:ext uri="{9D8B030D-6E8A-4147-A177-3AD203B41FA5}">
                      <a16:colId xmlns:a16="http://schemas.microsoft.com/office/drawing/2014/main" val="1853764614"/>
                    </a:ext>
                  </a:extLst>
                </a:gridCol>
                <a:gridCol w="5759920">
                  <a:extLst>
                    <a:ext uri="{9D8B030D-6E8A-4147-A177-3AD203B41FA5}">
                      <a16:colId xmlns:a16="http://schemas.microsoft.com/office/drawing/2014/main" val="3391708136"/>
                    </a:ext>
                  </a:extLst>
                </a:gridCol>
              </a:tblGrid>
              <a:tr h="579300">
                <a:tc>
                  <a:txBody>
                    <a:bodyPr/>
                    <a:lstStyle/>
                    <a:p>
                      <a:r>
                        <a:rPr lang="en-GB" sz="1500" dirty="0"/>
                        <a:t>3) Post-submission </a:t>
                      </a:r>
                    </a:p>
                  </a:txBody>
                  <a:tcPr/>
                </a:tc>
                <a:tc>
                  <a:txBody>
                    <a:bodyPr/>
                    <a:lstStyle/>
                    <a:p>
                      <a:r>
                        <a:rPr lang="en-GB" sz="1500" dirty="0"/>
                        <a:t>Steps </a:t>
                      </a:r>
                    </a:p>
                  </a:txBody>
                  <a:tcPr/>
                </a:tc>
                <a:tc>
                  <a:txBody>
                    <a:bodyPr/>
                    <a:lstStyle/>
                    <a:p>
                      <a:r>
                        <a:rPr lang="en-GB" sz="1500" dirty="0"/>
                        <a:t>Discussion &amp; Content</a:t>
                      </a:r>
                    </a:p>
                  </a:txBody>
                  <a:tcPr/>
                </a:tc>
                <a:extLst>
                  <a:ext uri="{0D108BD9-81ED-4DB2-BD59-A6C34878D82A}">
                    <a16:rowId xmlns:a16="http://schemas.microsoft.com/office/drawing/2014/main" val="3653361960"/>
                  </a:ext>
                </a:extLst>
              </a:tr>
              <a:tr h="1396128">
                <a:tc>
                  <a:txBody>
                    <a:bodyPr/>
                    <a:lstStyle/>
                    <a:p>
                      <a:endParaRPr lang="en-GB" sz="1500"/>
                    </a:p>
                  </a:txBody>
                  <a:tcPr/>
                </a:tc>
                <a:tc>
                  <a:txBody>
                    <a:bodyPr/>
                    <a:lstStyle/>
                    <a:p>
                      <a:r>
                        <a:rPr lang="en-GB" sz="1500" dirty="0"/>
                        <a:t>Under review </a:t>
                      </a:r>
                    </a:p>
                  </a:txBody>
                  <a:tcPr/>
                </a:tc>
                <a:tc>
                  <a:txBody>
                    <a:bodyPr/>
                    <a:lstStyle/>
                    <a:p>
                      <a:pPr rtl="0"/>
                      <a:r>
                        <a:rPr lang="en-MY" sz="1500" b="0" i="0" u="none" strike="noStrike" cap="none" dirty="0">
                          <a:solidFill>
                            <a:schemeClr val="tx1"/>
                          </a:solidFill>
                          <a:effectLst/>
                          <a:latin typeface="+mn-lt"/>
                          <a:ea typeface="+mn-ea"/>
                          <a:cs typeface="+mn-cs"/>
                          <a:sym typeface="Arial"/>
                        </a:rPr>
                        <a:t>Perform experiments that you couldn’t include but anticipate reviewers might demand</a:t>
                      </a:r>
                    </a:p>
                    <a:p>
                      <a:pPr rtl="0"/>
                      <a:r>
                        <a:rPr lang="en-MY" sz="1500" b="0" i="0" u="none" strike="noStrike" cap="none" dirty="0">
                          <a:solidFill>
                            <a:schemeClr val="tx1"/>
                          </a:solidFill>
                          <a:effectLst/>
                          <a:latin typeface="+mn-lt"/>
                          <a:ea typeface="+mn-ea"/>
                          <a:cs typeface="+mn-cs"/>
                          <a:sym typeface="Arial"/>
                        </a:rPr>
                        <a:t> </a:t>
                      </a:r>
                    </a:p>
                    <a:p>
                      <a:pPr rtl="0"/>
                      <a:r>
                        <a:rPr lang="en-MY" sz="1500" b="0" i="0" u="none" strike="noStrike" cap="none" dirty="0">
                          <a:solidFill>
                            <a:schemeClr val="tx1"/>
                          </a:solidFill>
                          <a:effectLst/>
                          <a:latin typeface="+mn-lt"/>
                          <a:ea typeface="+mn-ea"/>
                          <a:cs typeface="+mn-cs"/>
                          <a:sym typeface="Arial"/>
                        </a:rPr>
                        <a:t>Think of alternate plans (journals with similar style/length, more experiments/analysis, strategy) in case of a rejection. </a:t>
                      </a:r>
                      <a:endParaRPr lang="en-GB" sz="1500" dirty="0"/>
                    </a:p>
                  </a:txBody>
                  <a:tcPr/>
                </a:tc>
                <a:extLst>
                  <a:ext uri="{0D108BD9-81ED-4DB2-BD59-A6C34878D82A}">
                    <a16:rowId xmlns:a16="http://schemas.microsoft.com/office/drawing/2014/main" val="1605320951"/>
                  </a:ext>
                </a:extLst>
              </a:tr>
              <a:tr h="1303425">
                <a:tc>
                  <a:txBody>
                    <a:bodyPr/>
                    <a:lstStyle/>
                    <a:p>
                      <a:endParaRPr lang="en-GB" sz="1500"/>
                    </a:p>
                  </a:txBody>
                  <a:tcPr/>
                </a:tc>
                <a:tc>
                  <a:txBody>
                    <a:bodyPr/>
                    <a:lstStyle/>
                    <a:p>
                      <a:r>
                        <a:rPr lang="en-GB" sz="1500" dirty="0"/>
                        <a:t>Review </a:t>
                      </a:r>
                    </a:p>
                  </a:txBody>
                  <a:tcPr/>
                </a:tc>
                <a:tc>
                  <a:txBody>
                    <a:bodyPr/>
                    <a:lstStyle/>
                    <a:p>
                      <a:pPr rtl="0"/>
                      <a:r>
                        <a:rPr lang="en-MY" sz="1500" b="0" i="0" u="none" strike="noStrike" cap="none" dirty="0">
                          <a:solidFill>
                            <a:schemeClr val="tx1"/>
                          </a:solidFill>
                          <a:effectLst/>
                          <a:latin typeface="+mn-lt"/>
                          <a:ea typeface="+mn-ea"/>
                          <a:cs typeface="+mn-cs"/>
                          <a:sym typeface="Arial"/>
                        </a:rPr>
                        <a:t>If accepted and revising, have a MS word file of all modifications as you make them for the cover letter to the editor: </a:t>
                      </a:r>
                    </a:p>
                    <a:p>
                      <a:pPr rtl="0"/>
                      <a:endParaRPr lang="en-MY" sz="1500" b="0" i="0" u="none" strike="noStrike" cap="none" dirty="0">
                        <a:solidFill>
                          <a:schemeClr val="tx1"/>
                        </a:solidFill>
                        <a:effectLst/>
                        <a:latin typeface="+mn-lt"/>
                        <a:ea typeface="+mn-ea"/>
                        <a:cs typeface="+mn-cs"/>
                        <a:sym typeface="Arial"/>
                      </a:endParaRPr>
                    </a:p>
                    <a:p>
                      <a:pPr rtl="0"/>
                      <a:r>
                        <a:rPr lang="en-MY" sz="1500" b="0" i="0" u="none" strike="noStrike" cap="none" dirty="0">
                          <a:solidFill>
                            <a:schemeClr val="tx1"/>
                          </a:solidFill>
                          <a:effectLst/>
                          <a:latin typeface="+mn-lt"/>
                          <a:ea typeface="+mn-ea"/>
                          <a:cs typeface="+mn-cs"/>
                          <a:sym typeface="Arial"/>
                        </a:rPr>
                        <a:t>Be prepared for rapid response; at galley stages, if out of town, leave contact info with someone in the lab as the journal want a quick response. </a:t>
                      </a:r>
                    </a:p>
                  </a:txBody>
                  <a:tcPr/>
                </a:tc>
                <a:extLst>
                  <a:ext uri="{0D108BD9-81ED-4DB2-BD59-A6C34878D82A}">
                    <a16:rowId xmlns:a16="http://schemas.microsoft.com/office/drawing/2014/main" val="3524084289"/>
                  </a:ext>
                </a:extLst>
              </a:tr>
            </a:tbl>
          </a:graphicData>
        </a:graphic>
      </p:graphicFrame>
      <p:sp>
        <p:nvSpPr>
          <p:cNvPr id="7" name="Google Shape;77;p16">
            <a:extLst>
              <a:ext uri="{FF2B5EF4-FFF2-40B4-BE49-F238E27FC236}">
                <a16:creationId xmlns:a16="http://schemas.microsoft.com/office/drawing/2014/main" id="{A8EC54CD-DB01-E74F-81EC-4264E3D98562}"/>
              </a:ext>
            </a:extLst>
          </p:cNvPr>
          <p:cNvSpPr txBox="1">
            <a:spLocks noGrp="1"/>
          </p:cNvSpPr>
          <p:nvPr>
            <p:ph type="title"/>
          </p:nvPr>
        </p:nvSpPr>
        <p:spPr>
          <a:xfrm>
            <a:off x="311700" y="158002"/>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MY" dirty="0"/>
              <a:t>The writing guide… </a:t>
            </a:r>
            <a:endParaRPr dirty="0"/>
          </a:p>
        </p:txBody>
      </p:sp>
    </p:spTree>
    <p:extLst>
      <p:ext uri="{BB962C8B-B14F-4D97-AF65-F5344CB8AC3E}">
        <p14:creationId xmlns:p14="http://schemas.microsoft.com/office/powerpoint/2010/main" val="2902926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dirty="0"/>
              <a:t>Who are we writing for?</a:t>
            </a:r>
            <a:endParaRPr dirty="0"/>
          </a:p>
        </p:txBody>
      </p:sp>
      <p:sp>
        <p:nvSpPr>
          <p:cNvPr id="84" name="Google Shape;84;p17"/>
          <p:cNvSpPr txBox="1">
            <a:spLocks noGrp="1"/>
          </p:cNvSpPr>
          <p:nvPr>
            <p:ph type="body" idx="1"/>
          </p:nvPr>
        </p:nvSpPr>
        <p:spPr>
          <a:xfrm>
            <a:off x="714140" y="1164831"/>
            <a:ext cx="7715720" cy="34164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Clr>
                <a:srgbClr val="000000"/>
              </a:buClr>
              <a:buSzPts val="1400"/>
              <a:buChar char="●"/>
            </a:pPr>
            <a:r>
              <a:rPr lang="en-GB" sz="2000" dirty="0">
                <a:solidFill>
                  <a:srgbClr val="000000"/>
                </a:solidFill>
              </a:rPr>
              <a:t>Scientific community </a:t>
            </a:r>
            <a:endParaRPr sz="2000" dirty="0">
              <a:solidFill>
                <a:srgbClr val="000000"/>
              </a:solidFill>
            </a:endParaRPr>
          </a:p>
          <a:p>
            <a:pPr marL="457200" lvl="0" indent="-317500" algn="l" rtl="0">
              <a:lnSpc>
                <a:spcPct val="115000"/>
              </a:lnSpc>
              <a:spcBef>
                <a:spcPts val="0"/>
              </a:spcBef>
              <a:spcAft>
                <a:spcPts val="0"/>
              </a:spcAft>
              <a:buClr>
                <a:srgbClr val="000000"/>
              </a:buClr>
              <a:buSzPts val="1400"/>
              <a:buChar char="●"/>
            </a:pPr>
            <a:r>
              <a:rPr lang="en-GB" sz="2000" dirty="0">
                <a:solidFill>
                  <a:schemeClr val="dk1"/>
                </a:solidFill>
              </a:rPr>
              <a:t>The journal editors</a:t>
            </a:r>
            <a:endParaRPr sz="2000"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GB" sz="2000" dirty="0">
                <a:solidFill>
                  <a:schemeClr val="dk1"/>
                </a:solidFill>
              </a:rPr>
              <a:t>2 – 3 peer reviewers and (perhaps) 1 biostatistician </a:t>
            </a:r>
            <a:endParaRPr sz="2000" dirty="0">
              <a:solidFill>
                <a:schemeClr val="dk1"/>
              </a:solidFill>
            </a:endParaRPr>
          </a:p>
          <a:p>
            <a:pPr marL="457200" lvl="0" indent="-317500" algn="l" rtl="0">
              <a:lnSpc>
                <a:spcPct val="115000"/>
              </a:lnSpc>
              <a:spcBef>
                <a:spcPts val="0"/>
              </a:spcBef>
              <a:spcAft>
                <a:spcPts val="0"/>
              </a:spcAft>
              <a:buClr>
                <a:srgbClr val="000000"/>
              </a:buClr>
              <a:buSzPts val="1400"/>
              <a:buChar char="●"/>
            </a:pPr>
            <a:r>
              <a:rPr lang="en-GB" sz="2000" dirty="0">
                <a:solidFill>
                  <a:srgbClr val="000000"/>
                </a:solidFill>
              </a:rPr>
              <a:t>Fellow researchers, scientists and clinicians </a:t>
            </a:r>
          </a:p>
          <a:p>
            <a:pPr marL="457200" lvl="0" indent="-317500" algn="l" rtl="0">
              <a:lnSpc>
                <a:spcPct val="115000"/>
              </a:lnSpc>
              <a:spcBef>
                <a:spcPts val="0"/>
              </a:spcBef>
              <a:spcAft>
                <a:spcPts val="0"/>
              </a:spcAft>
              <a:buClr>
                <a:srgbClr val="000000"/>
              </a:buClr>
              <a:buSzPts val="1400"/>
              <a:buChar char="●"/>
            </a:pPr>
            <a:r>
              <a:rPr lang="en-GB" sz="2000" dirty="0">
                <a:solidFill>
                  <a:srgbClr val="000000"/>
                </a:solidFill>
              </a:rPr>
              <a:t>Your own self </a:t>
            </a:r>
            <a:endParaRPr sz="2000" dirty="0">
              <a:solidFill>
                <a:srgbClr val="000000"/>
              </a:solidFill>
            </a:endParaRPr>
          </a:p>
          <a:p>
            <a:pPr marL="0" lvl="0" indent="0" algn="l" rtl="0">
              <a:lnSpc>
                <a:spcPct val="115000"/>
              </a:lnSpc>
              <a:spcBef>
                <a:spcPts val="0"/>
              </a:spcBef>
              <a:spcAft>
                <a:spcPts val="0"/>
              </a:spcAft>
              <a:buSzPts val="1400"/>
              <a:buNone/>
            </a:pPr>
            <a:endParaRPr sz="2000" dirty="0">
              <a:solidFill>
                <a:srgbClr val="000000"/>
              </a:solidFill>
            </a:endParaRPr>
          </a:p>
        </p:txBody>
      </p:sp>
    </p:spTree>
    <p:extLst>
      <p:ext uri="{BB962C8B-B14F-4D97-AF65-F5344CB8AC3E}">
        <p14:creationId xmlns:p14="http://schemas.microsoft.com/office/powerpoint/2010/main" val="3754834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dirty="0"/>
              <a:t>Authorship</a:t>
            </a:r>
            <a:endParaRPr dirty="0"/>
          </a:p>
        </p:txBody>
      </p:sp>
      <p:sp>
        <p:nvSpPr>
          <p:cNvPr id="84" name="Google Shape;84;p17"/>
          <p:cNvSpPr txBox="1">
            <a:spLocks noGrp="1"/>
          </p:cNvSpPr>
          <p:nvPr>
            <p:ph type="body" idx="1"/>
          </p:nvPr>
        </p:nvSpPr>
        <p:spPr>
          <a:xfrm>
            <a:off x="438244" y="1386490"/>
            <a:ext cx="7715720" cy="34164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Clr>
                <a:srgbClr val="000000"/>
              </a:buClr>
              <a:buSzPts val="1400"/>
              <a:buChar char="●"/>
            </a:pPr>
            <a:r>
              <a:rPr lang="en-GB" sz="2000" dirty="0">
                <a:solidFill>
                  <a:srgbClr val="000000"/>
                </a:solidFill>
              </a:rPr>
              <a:t>Finalise before you begin writing </a:t>
            </a:r>
            <a:endParaRPr sz="2000" dirty="0">
              <a:solidFill>
                <a:srgbClr val="000000"/>
              </a:solidFill>
            </a:endParaRPr>
          </a:p>
          <a:p>
            <a:pPr marL="457200" lvl="0" indent="-317500" algn="l" rtl="0">
              <a:lnSpc>
                <a:spcPct val="115000"/>
              </a:lnSpc>
              <a:spcBef>
                <a:spcPts val="0"/>
              </a:spcBef>
              <a:spcAft>
                <a:spcPts val="0"/>
              </a:spcAft>
              <a:buClr>
                <a:srgbClr val="000000"/>
              </a:buClr>
              <a:buSzPts val="1400"/>
              <a:buChar char="●"/>
            </a:pPr>
            <a:r>
              <a:rPr lang="en-GB" sz="2000" dirty="0">
                <a:solidFill>
                  <a:schemeClr val="dk1"/>
                </a:solidFill>
              </a:rPr>
              <a:t>Read the ICMCJE standard requirements </a:t>
            </a:r>
            <a:endParaRPr sz="2000"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GB" sz="2000" dirty="0">
                <a:solidFill>
                  <a:schemeClr val="dk1"/>
                </a:solidFill>
              </a:rPr>
              <a:t>Ask about your departmental policy and develop a project-based on its</a:t>
            </a:r>
            <a:endParaRPr sz="2000" dirty="0">
              <a:solidFill>
                <a:schemeClr val="dk1"/>
              </a:solidFill>
            </a:endParaRPr>
          </a:p>
          <a:p>
            <a:pPr marL="457200" lvl="0" indent="-317500" algn="l" rtl="0">
              <a:lnSpc>
                <a:spcPct val="115000"/>
              </a:lnSpc>
              <a:spcBef>
                <a:spcPts val="0"/>
              </a:spcBef>
              <a:spcAft>
                <a:spcPts val="0"/>
              </a:spcAft>
              <a:buClr>
                <a:srgbClr val="000000"/>
              </a:buClr>
              <a:buSzPts val="1400"/>
              <a:buChar char="●"/>
            </a:pPr>
            <a:r>
              <a:rPr lang="en-GB" sz="2000" dirty="0">
                <a:solidFill>
                  <a:srgbClr val="000000"/>
                </a:solidFill>
              </a:rPr>
              <a:t>Decide and finalise authorship with supervisor, HOD and research team.</a:t>
            </a:r>
            <a:endParaRPr sz="2000" dirty="0">
              <a:solidFill>
                <a:srgbClr val="000000"/>
              </a:solidFill>
            </a:endParaRPr>
          </a:p>
        </p:txBody>
      </p:sp>
      <p:pic>
        <p:nvPicPr>
          <p:cNvPr id="3" name="Picture 2">
            <a:extLst>
              <a:ext uri="{FF2B5EF4-FFF2-40B4-BE49-F238E27FC236}">
                <a16:creationId xmlns:a16="http://schemas.microsoft.com/office/drawing/2014/main" id="{D7EC53B6-03ED-EA4D-9D29-3B2675346CCB}"/>
              </a:ext>
            </a:extLst>
          </p:cNvPr>
          <p:cNvPicPr>
            <a:picLocks noChangeAspect="1"/>
          </p:cNvPicPr>
          <p:nvPr/>
        </p:nvPicPr>
        <p:blipFill>
          <a:blip r:embed="rId3"/>
          <a:stretch>
            <a:fillRect/>
          </a:stretch>
        </p:blipFill>
        <p:spPr>
          <a:xfrm>
            <a:off x="3848100" y="115176"/>
            <a:ext cx="5295900" cy="1003300"/>
          </a:xfrm>
          <a:prstGeom prst="rect">
            <a:avLst/>
          </a:prstGeom>
        </p:spPr>
      </p:pic>
    </p:spTree>
    <p:extLst>
      <p:ext uri="{BB962C8B-B14F-4D97-AF65-F5344CB8AC3E}">
        <p14:creationId xmlns:p14="http://schemas.microsoft.com/office/powerpoint/2010/main" val="411363413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3702</TotalTime>
  <Words>3661</Words>
  <Application>Microsoft Macintosh PowerPoint</Application>
  <PresentationFormat>On-screen Show (16:9)</PresentationFormat>
  <Paragraphs>559</Paragraphs>
  <Slides>50</Slides>
  <Notes>48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50</vt:i4>
      </vt:variant>
    </vt:vector>
  </HeadingPairs>
  <TitlesOfParts>
    <vt:vector size="59" baseType="lpstr">
      <vt:lpstr>Times New Roman</vt:lpstr>
      <vt:lpstr>Zilla Slab</vt:lpstr>
      <vt:lpstr>Calibri</vt:lpstr>
      <vt:lpstr>Arial</vt:lpstr>
      <vt:lpstr>Wingdings</vt:lpstr>
      <vt:lpstr>Raleway Thin</vt:lpstr>
      <vt:lpstr>Raleway</vt:lpstr>
      <vt:lpstr>Open Sans</vt:lpstr>
      <vt:lpstr>Simple Light</vt:lpstr>
      <vt:lpstr>How to write a good scientific paper for publication  Writing Compelling Papers</vt:lpstr>
      <vt:lpstr>Talk content</vt:lpstr>
      <vt:lpstr>Scientific Manuscripts: Research Papers</vt:lpstr>
      <vt:lpstr>The writing guide </vt:lpstr>
      <vt:lpstr>The writing guide… </vt:lpstr>
      <vt:lpstr>The writing guide… </vt:lpstr>
      <vt:lpstr>The writing guide… </vt:lpstr>
      <vt:lpstr>Who are we writing for?</vt:lpstr>
      <vt:lpstr>Authorship</vt:lpstr>
      <vt:lpstr>IMRaD format</vt:lpstr>
      <vt:lpstr>Results </vt:lpstr>
      <vt:lpstr>Organise the results into segments </vt:lpstr>
      <vt:lpstr>Good examples of data interpretation  </vt:lpstr>
      <vt:lpstr>Signals for the reader in Results </vt:lpstr>
      <vt:lpstr>Good examples of data interpretation I </vt:lpstr>
      <vt:lpstr>Common problems in Results</vt:lpstr>
      <vt:lpstr>Materials &amp; methods </vt:lpstr>
      <vt:lpstr>Example of good reporting in methods section</vt:lpstr>
      <vt:lpstr>Common problems in methods</vt:lpstr>
      <vt:lpstr>Discussion </vt:lpstr>
      <vt:lpstr>PowerPoint Presentation</vt:lpstr>
      <vt:lpstr>PowerPoint Presentation</vt:lpstr>
      <vt:lpstr>Signals for the Discussion I</vt:lpstr>
      <vt:lpstr>Signals for the Discussion II </vt:lpstr>
      <vt:lpstr>Common problems in &amp; Best ways in Discussions </vt:lpstr>
      <vt:lpstr>The Introduction</vt:lpstr>
      <vt:lpstr>The Introduction…</vt:lpstr>
      <vt:lpstr>Example of good Introduction </vt:lpstr>
      <vt:lpstr>Example of good question/study aim</vt:lpstr>
      <vt:lpstr>In case of a descriptive papers</vt:lpstr>
      <vt:lpstr>Example of discovery statement</vt:lpstr>
      <vt:lpstr>Template and common problems in intro </vt:lpstr>
      <vt:lpstr>Abstract</vt:lpstr>
      <vt:lpstr>Example of good Abstracts </vt:lpstr>
      <vt:lpstr>Scientific Manuscripts: Ethical Conducts </vt:lpstr>
      <vt:lpstr>Follow guidelines on ethical conduct </vt:lpstr>
      <vt:lpstr>Guideline on ethical conduct</vt:lpstr>
      <vt:lpstr>Preprint servers </vt:lpstr>
      <vt:lpstr>PowerPoint Presentation</vt:lpstr>
      <vt:lpstr>PowerPoint Presentation</vt:lpstr>
      <vt:lpstr>PowerPoint Presentation</vt:lpstr>
      <vt:lpstr>PowerPoint Presentation</vt:lpstr>
      <vt:lpstr>PowerPoint Presentation</vt:lpstr>
      <vt:lpstr>Choosing the right journals</vt:lpstr>
      <vt:lpstr>THINK</vt:lpstr>
      <vt:lpstr>CHECK</vt:lpstr>
      <vt:lpstr>SUBMIT</vt:lpstr>
      <vt:lpstr>Alternatively</vt:lpstr>
      <vt:lpstr>Organizers &amp; Sponsors </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write a good scientific paper for publication  Writing Compelling Papers</dc:title>
  <cp:lastModifiedBy>Umar Ahmad</cp:lastModifiedBy>
  <cp:revision>100</cp:revision>
  <dcterms:modified xsi:type="dcterms:W3CDTF">2020-08-07T03:49:07Z</dcterms:modified>
</cp:coreProperties>
</file>